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688" r:id="rId3"/>
  </p:sldMasterIdLst>
  <p:notesMasterIdLst>
    <p:notesMasterId r:id="rId39"/>
  </p:notesMasterIdLst>
  <p:sldIdLst>
    <p:sldId id="256" r:id="rId4"/>
    <p:sldId id="277" r:id="rId5"/>
    <p:sldId id="398" r:id="rId6"/>
    <p:sldId id="399" r:id="rId7"/>
    <p:sldId id="400" r:id="rId8"/>
    <p:sldId id="401" r:id="rId9"/>
    <p:sldId id="402" r:id="rId10"/>
    <p:sldId id="403" r:id="rId11"/>
    <p:sldId id="407" r:id="rId12"/>
    <p:sldId id="404" r:id="rId13"/>
    <p:sldId id="405" r:id="rId14"/>
    <p:sldId id="406" r:id="rId15"/>
    <p:sldId id="408" r:id="rId16"/>
    <p:sldId id="409" r:id="rId17"/>
    <p:sldId id="410" r:id="rId18"/>
    <p:sldId id="411" r:id="rId19"/>
    <p:sldId id="412" r:id="rId20"/>
    <p:sldId id="413" r:id="rId21"/>
    <p:sldId id="414" r:id="rId22"/>
    <p:sldId id="415" r:id="rId23"/>
    <p:sldId id="416" r:id="rId24"/>
    <p:sldId id="417" r:id="rId25"/>
    <p:sldId id="418" r:id="rId26"/>
    <p:sldId id="428" r:id="rId27"/>
    <p:sldId id="429" r:id="rId28"/>
    <p:sldId id="420" r:id="rId29"/>
    <p:sldId id="421" r:id="rId30"/>
    <p:sldId id="422" r:id="rId31"/>
    <p:sldId id="423" r:id="rId32"/>
    <p:sldId id="424" r:id="rId33"/>
    <p:sldId id="425" r:id="rId34"/>
    <p:sldId id="426" r:id="rId35"/>
    <p:sldId id="427" r:id="rId36"/>
    <p:sldId id="430" r:id="rId37"/>
    <p:sldId id="276"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5FD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94660" autoAdjust="0"/>
  </p:normalViewPr>
  <p:slideViewPr>
    <p:cSldViewPr>
      <p:cViewPr varScale="1">
        <p:scale>
          <a:sx n="87" d="100"/>
          <a:sy n="87" d="100"/>
        </p:scale>
        <p:origin x="1092"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29849-D5B0-4B69-9D28-17E40957E3BD}" type="datetimeFigureOut">
              <a:rPr lang="zh-CN" altLang="en-US" smtClean="0"/>
              <a:t>2017/1/12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BF9EA-5617-476B-AADD-AC00131E92EF}" type="slidenum">
              <a:rPr lang="zh-CN" altLang="en-US" smtClean="0"/>
              <a:t>‹#›</a:t>
            </a:fld>
            <a:endParaRPr lang="zh-CN" altLang="en-US"/>
          </a:p>
        </p:txBody>
      </p:sp>
    </p:spTree>
    <p:extLst>
      <p:ext uri="{BB962C8B-B14F-4D97-AF65-F5344CB8AC3E}">
        <p14:creationId xmlns:p14="http://schemas.microsoft.com/office/powerpoint/2010/main" val="3946101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0195100-EA3E-4032-A5EB-D32E64D78D30}" type="slidenum">
              <a:rPr lang="zh-CN" altLang="en-US" smtClean="0"/>
              <a:t>5</a:t>
            </a:fld>
            <a:endParaRPr lang="zh-CN" altLang="en-US"/>
          </a:p>
        </p:txBody>
      </p:sp>
    </p:spTree>
    <p:extLst>
      <p:ext uri="{BB962C8B-B14F-4D97-AF65-F5344CB8AC3E}">
        <p14:creationId xmlns:p14="http://schemas.microsoft.com/office/powerpoint/2010/main" val="208235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0195100-EA3E-4032-A5EB-D32E64D78D30}" type="slidenum">
              <a:rPr lang="zh-CN" altLang="en-US" smtClean="0"/>
              <a:t>15</a:t>
            </a:fld>
            <a:endParaRPr lang="zh-CN" altLang="en-US"/>
          </a:p>
        </p:txBody>
      </p:sp>
    </p:spTree>
    <p:extLst>
      <p:ext uri="{BB962C8B-B14F-4D97-AF65-F5344CB8AC3E}">
        <p14:creationId xmlns:p14="http://schemas.microsoft.com/office/powerpoint/2010/main" val="75999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45BF9EA-5617-476B-AADD-AC00131E92EF}" type="slidenum">
              <a:rPr lang="zh-CN" altLang="en-US" smtClean="0"/>
              <a:t>25</a:t>
            </a:fld>
            <a:endParaRPr lang="zh-CN" altLang="en-US"/>
          </a:p>
        </p:txBody>
      </p:sp>
    </p:spTree>
    <p:extLst>
      <p:ext uri="{BB962C8B-B14F-4D97-AF65-F5344CB8AC3E}">
        <p14:creationId xmlns:p14="http://schemas.microsoft.com/office/powerpoint/2010/main" val="367643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0195100-EA3E-4032-A5EB-D32E64D78D30}" type="slidenum">
              <a:rPr lang="zh-CN" altLang="en-US" smtClean="0"/>
              <a:t>30</a:t>
            </a:fld>
            <a:endParaRPr lang="zh-CN" altLang="en-US"/>
          </a:p>
        </p:txBody>
      </p:sp>
    </p:spTree>
    <p:extLst>
      <p:ext uri="{BB962C8B-B14F-4D97-AF65-F5344CB8AC3E}">
        <p14:creationId xmlns:p14="http://schemas.microsoft.com/office/powerpoint/2010/main" val="39262482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8"/>
          <p:cNvSpPr>
            <a:spLocks noChangeArrowheads="1"/>
          </p:cNvSpPr>
          <p:nvPr/>
        </p:nvSpPr>
        <p:spPr bwMode="ltGray">
          <a:xfrm>
            <a:off x="0" y="6611938"/>
            <a:ext cx="9144000" cy="260350"/>
          </a:xfrm>
          <a:prstGeom prst="rect">
            <a:avLst/>
          </a:prstGeom>
          <a:solidFill>
            <a:schemeClr val="accent2"/>
          </a:solidFill>
          <a:ln w="9525">
            <a:noFill/>
            <a:miter lim="800000"/>
            <a:headEnd/>
            <a:tailEnd/>
          </a:ln>
          <a:effectLst/>
        </p:spPr>
        <p:txBody>
          <a:bodyPr wrap="none" anchor="ctr"/>
          <a:lstStyle/>
          <a:p>
            <a:endParaRPr lang="zh-CN" altLang="en-US">
              <a:ea typeface="宋体" charset="-122"/>
            </a:endParaRPr>
          </a:p>
        </p:txBody>
      </p:sp>
      <p:pic>
        <p:nvPicPr>
          <p:cNvPr id="5" name="Picture 20"/>
          <p:cNvPicPr>
            <a:picLocks noChangeAspect="1" noChangeArrowheads="1"/>
          </p:cNvPicPr>
          <p:nvPr/>
        </p:nvPicPr>
        <p:blipFill>
          <a:blip r:embed="rId2"/>
          <a:srcRect/>
          <a:stretch>
            <a:fillRect/>
          </a:stretch>
        </p:blipFill>
        <p:spPr bwMode="auto">
          <a:xfrm>
            <a:off x="0" y="0"/>
            <a:ext cx="9144000" cy="5373688"/>
          </a:xfrm>
          <a:prstGeom prst="rect">
            <a:avLst/>
          </a:prstGeom>
          <a:noFill/>
          <a:ln w="9525">
            <a:noFill/>
            <a:miter lim="800000"/>
            <a:headEnd/>
            <a:tailEnd/>
          </a:ln>
        </p:spPr>
      </p:pic>
      <p:sp>
        <p:nvSpPr>
          <p:cNvPr id="6" name="Text Box 14"/>
          <p:cNvSpPr txBox="1">
            <a:spLocks noChangeArrowheads="1"/>
          </p:cNvSpPr>
          <p:nvPr/>
        </p:nvSpPr>
        <p:spPr bwMode="auto">
          <a:xfrm>
            <a:off x="376238" y="228600"/>
            <a:ext cx="1147762" cy="701675"/>
          </a:xfrm>
          <a:prstGeom prst="rect">
            <a:avLst/>
          </a:prstGeom>
          <a:noFill/>
          <a:ln w="9525">
            <a:noFill/>
            <a:miter lim="800000"/>
            <a:headEnd/>
            <a:tailEnd/>
          </a:ln>
          <a:effectLst/>
        </p:spPr>
        <p:txBody>
          <a:bodyPr>
            <a:spAutoFit/>
          </a:bodyPr>
          <a:lstStyle/>
          <a:p>
            <a:pPr>
              <a:defRPr/>
            </a:pPr>
            <a:r>
              <a:rPr lang="en-US" altLang="zh-CN" sz="1600" b="1">
                <a:solidFill>
                  <a:schemeClr val="tx2"/>
                </a:solidFill>
                <a:ea typeface="宋体" charset="-122"/>
              </a:rPr>
              <a:t>Company</a:t>
            </a:r>
          </a:p>
          <a:p>
            <a:pPr>
              <a:defRPr/>
            </a:pPr>
            <a:r>
              <a:rPr lang="en-US" altLang="zh-CN" sz="2400" b="1">
                <a:ea typeface="宋体" charset="-122"/>
              </a:rPr>
              <a:t>LOGO</a:t>
            </a:r>
          </a:p>
        </p:txBody>
      </p:sp>
      <p:sp>
        <p:nvSpPr>
          <p:cNvPr id="3075" name="Rectangle 3"/>
          <p:cNvSpPr>
            <a:spLocks noGrp="1" noChangeArrowheads="1"/>
          </p:cNvSpPr>
          <p:nvPr>
            <p:ph type="subTitle" idx="1"/>
          </p:nvPr>
        </p:nvSpPr>
        <p:spPr bwMode="gray">
          <a:xfrm>
            <a:off x="1371600" y="5867400"/>
            <a:ext cx="6553200" cy="533400"/>
          </a:xfrm>
        </p:spPr>
        <p:txBody>
          <a:bodyPr/>
          <a:lstStyle>
            <a:lvl1pPr marL="0" indent="0" algn="ctr">
              <a:buFont typeface="Wingdings" pitchFamily="2" charset="2"/>
              <a:buNone/>
              <a:defRPr sz="1800" b="1">
                <a:solidFill>
                  <a:schemeClr val="tx2"/>
                </a:solidFill>
                <a:latin typeface="Verdana" pitchFamily="34" charset="0"/>
              </a:defRPr>
            </a:lvl1pPr>
          </a:lstStyle>
          <a:p>
            <a:r>
              <a:rPr lang="zh-CN" altLang="en-US" smtClean="0"/>
              <a:t>单击此处编辑母版副标题样式</a:t>
            </a:r>
            <a:endParaRPr lang="en-US" altLang="zh-CN"/>
          </a:p>
        </p:txBody>
      </p:sp>
      <p:sp>
        <p:nvSpPr>
          <p:cNvPr id="3093" name="Rectangle 21"/>
          <p:cNvSpPr>
            <a:spLocks noGrp="1" noChangeArrowheads="1"/>
          </p:cNvSpPr>
          <p:nvPr>
            <p:ph type="ctrTitle" sz="quarter"/>
          </p:nvPr>
        </p:nvSpPr>
        <p:spPr bwMode="gray">
          <a:xfrm>
            <a:off x="0" y="4868863"/>
            <a:ext cx="9144000" cy="720725"/>
          </a:xfrm>
          <a:gradFill rotWithShape="1">
            <a:gsLst>
              <a:gs pos="0">
                <a:schemeClr val="tx1">
                  <a:gamma/>
                  <a:shade val="46275"/>
                  <a:invGamma/>
                </a:schemeClr>
              </a:gs>
              <a:gs pos="50000">
                <a:schemeClr val="tx1"/>
              </a:gs>
              <a:gs pos="100000">
                <a:schemeClr val="tx1">
                  <a:gamma/>
                  <a:shade val="46275"/>
                  <a:invGamma/>
                </a:schemeClr>
              </a:gs>
            </a:gsLst>
            <a:lin ang="0" scaled="1"/>
          </a:gradFill>
        </p:spPr>
        <p:txBody>
          <a:bodyPr/>
          <a:lstStyle>
            <a:lvl1pPr>
              <a:defRPr sz="4000"/>
            </a:lvl1pPr>
          </a:lstStyle>
          <a:p>
            <a:r>
              <a:rPr lang="zh-CN" altLang="en-US" smtClean="0"/>
              <a:t>单击此处编辑母版标题样式</a:t>
            </a:r>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6862E650-F407-4599-97E4-E9336A49CEEB}" type="slidenum">
              <a:rPr lang="en-US" altLang="zh-CN"/>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8450" y="152400"/>
            <a:ext cx="2114550" cy="6248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6191250" cy="6248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6DC723A3-4CF2-4699-B319-2A1631D28089}" type="slidenum">
              <a:rPr lang="en-US" altLang="zh-CN"/>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84582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152525"/>
            <a:ext cx="8229600" cy="5248275"/>
          </a:xfrm>
        </p:spPr>
        <p:txBody>
          <a:bodyPr/>
          <a:lstStyle/>
          <a:p>
            <a:pPr lvl="0"/>
            <a:r>
              <a:rPr lang="zh-CN" altLang="en-US" noProof="0" smtClean="0"/>
              <a:t>单击图标添加表格</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3EA8D56F-46FA-4B96-BD55-A49B142EA323}" type="slidenum">
              <a:rPr lang="en-US" altLang="zh-CN"/>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descr="logo_last.png"/>
          <p:cNvPicPr>
            <a:picLocks noChangeAspect="1"/>
          </p:cNvPicPr>
          <p:nvPr userDrawn="1"/>
        </p:nvPicPr>
        <p:blipFill>
          <a:blip r:embed="rId2"/>
          <a:srcRect/>
          <a:stretch>
            <a:fillRect/>
          </a:stretch>
        </p:blipFill>
        <p:spPr bwMode="auto">
          <a:xfrm>
            <a:off x="6632575" y="1071563"/>
            <a:ext cx="2368550" cy="714375"/>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4CAF1AD1-0252-4291-A108-9058CD22E0D7}" type="datetime1">
              <a:rPr lang="zh-CN" altLang="en-US"/>
              <a:pPr>
                <a:defRPr/>
              </a:pPr>
              <a:t>2017/1/12</a:t>
            </a:fld>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FE927DD-F3D9-4276-8507-21B4328D198F}"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55FA79FF-8F9B-47F7-A813-D11F694FFA19}"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CD0A267-A540-46A3-9365-04E3BCD6741D}" type="slidenum">
              <a:rPr lang="zh-CN" altLang="en-US"/>
              <a:pPr>
                <a:defRPr/>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AAC3478C-A482-4B50-B1AB-D1C9A2173F66}"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6D0892C-FDE4-4AD6-8AF1-41158208BC28}" type="slidenum">
              <a:rPr lang="zh-CN" altLang="en-US"/>
              <a:pPr>
                <a:defRPr/>
              </a:pPr>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E5A0F906-D55B-4938-8C1F-5B678C74C374}" type="datetime1">
              <a:rPr lang="zh-CN" altLang="en-US"/>
              <a:pPr>
                <a:defRPr/>
              </a:pPr>
              <a:t>2017/1/12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EC655CB-FD41-429F-A521-F99D04BB52E7}" type="slidenum">
              <a:rPr lang="zh-CN" altLang="en-US"/>
              <a:pPr>
                <a:defRPr/>
              </a:pPr>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B1248C47-201C-4ABF-9F1E-6679548FD13A}" type="datetime1">
              <a:rPr lang="zh-CN" altLang="en-US"/>
              <a:pPr>
                <a:defRPr/>
              </a:pPr>
              <a:t>2017/1/12</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EBB5FFE0-892C-46BA-B910-C9C0D79EC58D}" type="slidenum">
              <a:rPr lang="zh-CN" altLang="en-US"/>
              <a:pPr>
                <a:defRPr/>
              </a:pPr>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E8F13990-1776-4798-80F4-579D367F1BD6}" type="datetime1">
              <a:rPr lang="zh-CN" altLang="en-US"/>
              <a:pPr>
                <a:defRPr/>
              </a:pPr>
              <a:t>2017/1/12</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63E7CA1E-B83C-42ED-B18E-5FFA561FDC3B}" type="slidenum">
              <a:rPr lang="zh-CN" altLang="en-US"/>
              <a:pPr>
                <a:defRPr/>
              </a:pPr>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CA1D8BB-410A-43A8-8A59-16994F1B15F8}" type="datetime1">
              <a:rPr lang="zh-CN" altLang="en-US"/>
              <a:pPr>
                <a:defRPr/>
              </a:pPr>
              <a:t>2017/1/12</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D86390E-B23F-45D2-A36B-8B86E2693D9A}"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E799A12B-1848-4A50-9FE8-9E24A9789972}" type="slidenum">
              <a:rPr lang="en-US" altLang="zh-CN"/>
              <a:pPr>
                <a:defRPr/>
              </a:pPr>
              <a:t>‹#›</a:t>
            </a:fld>
            <a:endParaRPr lang="en-US" altLang="zh-CN"/>
          </a:p>
        </p:txBody>
      </p:sp>
      <p:pic>
        <p:nvPicPr>
          <p:cNvPr id="7" name="图片 6" descr="logo_last.png"/>
          <p:cNvPicPr>
            <a:picLocks noChangeAspect="1"/>
          </p:cNvPicPr>
          <p:nvPr userDrawn="1"/>
        </p:nvPicPr>
        <p:blipFill>
          <a:blip r:embed="rId2" cstate="print"/>
          <a:srcRect/>
          <a:stretch>
            <a:fillRect/>
          </a:stretch>
        </p:blipFill>
        <p:spPr bwMode="auto">
          <a:xfrm>
            <a:off x="7000892" y="6276249"/>
            <a:ext cx="1928826" cy="581751"/>
          </a:xfrm>
          <a:prstGeom prst="rect">
            <a:avLst/>
          </a:prstGeom>
          <a:noFill/>
          <a:ln w="9525">
            <a:noFill/>
            <a:miter lim="800000"/>
            <a:headEnd/>
            <a:tailEnd/>
          </a:ln>
        </p:spPr>
      </p:pic>
      <p:sp>
        <p:nvSpPr>
          <p:cNvPr id="8" name="矩形 7"/>
          <p:cNvSpPr/>
          <p:nvPr userDrawn="1"/>
        </p:nvSpPr>
        <p:spPr>
          <a:xfrm>
            <a:off x="0" y="785794"/>
            <a:ext cx="8786842" cy="307777"/>
          </a:xfrm>
          <a:prstGeom prst="rect">
            <a:avLst/>
          </a:prstGeom>
        </p:spPr>
        <p:txBody>
          <a:bodyPr wrap="square">
            <a:spAutoFit/>
          </a:bodyPr>
          <a:lstStyle/>
          <a:p>
            <a:pPr>
              <a:defRPr/>
            </a:pPr>
            <a:r>
              <a:rPr lang="en-US" altLang="zh-CN" sz="1400" dirty="0" smtClean="0">
                <a:solidFill>
                  <a:schemeClr val="bg1"/>
                </a:solidFill>
              </a:rPr>
              <a:t>iiec.cqu.edu.cn </a:t>
            </a:r>
            <a:endParaRPr lang="en-US" altLang="zh-CN" sz="1400" dirty="0">
              <a:solidFill>
                <a:schemeClr val="bg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30897289-BC7A-48CA-AB97-90900B5FB3C8}" type="datetime1">
              <a:rPr lang="zh-CN" altLang="en-US"/>
              <a:pPr>
                <a:defRPr/>
              </a:pPr>
              <a:t>2017/1/12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852E74A-0FB2-4890-95A2-B8FA04529968}" type="slidenum">
              <a:rPr lang="zh-CN" altLang="en-US"/>
              <a:pPr>
                <a:defRPr/>
              </a:pPr>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6DB6AE48-AD59-41AF-8B06-B92C0315203F}" type="datetime1">
              <a:rPr lang="zh-CN" altLang="en-US"/>
              <a:pPr>
                <a:defRPr/>
              </a:pPr>
              <a:t>2017/1/12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6E0EFF3-561D-4499-A8BF-028484DDD3BC}" type="slidenum">
              <a:rPr lang="zh-CN" altLang="en-US"/>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0539113A-518D-449C-8F69-5773D57DE881}"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7AD5A9C-47EE-4C44-B0BF-A46EA02C8FC8}" type="slidenum">
              <a:rPr lang="zh-CN" altLang="en-US"/>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E29D5EEE-7E9F-4274-9057-34F2BAE69C9C}"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0FC78F2-BA70-4F6A-8BF4-189AEEB01F1B}" type="slidenum">
              <a:rPr lang="zh-CN" altLang="en-US"/>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AF84D5B7-B4CF-4BAC-A2FB-959342B61459}" type="datetime1">
              <a:rPr lang="zh-CN" altLang="en-US"/>
              <a:pPr>
                <a:defRPr/>
              </a:pPr>
              <a:t>2017/1/12</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1274884-2D87-4406-BC0D-F03221363DF8}" type="slidenum">
              <a:rPr lang="zh-CN" altLang="en-US"/>
              <a:pPr>
                <a:defRPr/>
              </a:pPr>
              <a:t>‹#›</a:t>
            </a:fld>
            <a:endParaRPr lang="en-US" altLang="zh-CN"/>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fld id="{26FCAAF7-1C63-42D9-8BE3-08985EC76612}"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0A05621-CDCB-4DDA-8EF1-FC90CC51A57A}" type="slidenum">
              <a:rPr lang="zh-CN" altLang="en-US"/>
              <a:pPr>
                <a:defRPr/>
              </a:pPr>
              <a:t>‹#›</a:t>
            </a:fld>
            <a:endParaRPr lang="en-US" altLang="zh-CN"/>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9DB5CF7-6A14-479C-BCB3-EF1CF6FC96CF}"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F58F96E-5A70-4E1C-8753-6130AA41392C}" type="slidenum">
              <a:rPr lang="zh-CN" altLang="en-US"/>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51F9B39E-42F9-4EFA-8007-50FDC1E32710}"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8976682-68F8-43AF-BA73-B051E7040D11}" type="slidenum">
              <a:rPr lang="zh-CN" altLang="en-US"/>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9A7C2C85-32BC-4132-BBAE-F803D7E6823C}"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4841ECA-2812-4573-93DD-119ED3FBEC4B}" type="slidenum">
              <a:rPr lang="zh-CN" altLang="en-US"/>
              <a:pPr>
                <a:defRPr/>
              </a:pPr>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3860601E-7936-4079-8738-AE0AF613CB0A}" type="datetime1">
              <a:rPr lang="zh-CN" altLang="en-US"/>
              <a:pPr>
                <a:defRPr/>
              </a:pPr>
              <a:t>2017/1/12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07C8874-583A-4725-B56E-F8DEEFA1C27A}"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1"/>
          </p:nvPr>
        </p:nvSpPr>
        <p:spPr>
          <a:ln/>
        </p:spPr>
        <p:txBody>
          <a:bodyPr/>
          <a:lstStyle>
            <a:lvl1pPr>
              <a:defRPr/>
            </a:lvl1pPr>
          </a:lstStyle>
          <a:p>
            <a:pPr>
              <a:defRPr/>
            </a:pPr>
            <a:fld id="{87338115-05E8-48DB-AC05-7B9909712323}" type="slidenum">
              <a:rPr lang="en-US" altLang="zh-CN"/>
              <a:pPr>
                <a:defRPr/>
              </a:pPr>
              <a:t>‹#›</a:t>
            </a:fld>
            <a:endParaRPr lang="en-US" altLang="zh-CN"/>
          </a:p>
        </p:txBody>
      </p:sp>
      <p:sp>
        <p:nvSpPr>
          <p:cNvPr id="6"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E0D0628C-A1C7-4212-A2F4-6DED2489BBFA}" type="datetime1">
              <a:rPr lang="zh-CN" altLang="en-US"/>
              <a:pPr>
                <a:defRPr/>
              </a:pPr>
              <a:t>2017/1/12</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5677619D-2E2D-4C27-AFFD-0C95E26ACAF0}" type="slidenum">
              <a:rPr lang="zh-CN" altLang="en-US"/>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AB010F32-2CD9-41F7-B479-F0904892ECEB}" type="datetime1">
              <a:rPr lang="zh-CN" altLang="en-US"/>
              <a:pPr>
                <a:defRPr/>
              </a:pPr>
              <a:t>2017/1/12</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9A5DF9A-E16D-4764-9A09-551997C7A906}" type="slidenum">
              <a:rPr lang="zh-CN" altLang="en-US"/>
              <a:pPr>
                <a:defRPr/>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2EBE1F3-33EA-429B-9257-ED08B3312277}" type="datetime1">
              <a:rPr lang="zh-CN" altLang="en-US"/>
              <a:pPr>
                <a:defRPr/>
              </a:pPr>
              <a:t>2017/1/12</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5ACCB559-C76F-4C74-8A81-45BC00C0A182}" type="slidenum">
              <a:rPr lang="zh-CN" altLang="en-US"/>
              <a:pPr>
                <a:defRPr/>
              </a:pPr>
              <a:t>‹#›</a:t>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F0DC28CF-735C-4607-994A-186613A0B543}" type="datetime1">
              <a:rPr lang="zh-CN" altLang="en-US"/>
              <a:pPr>
                <a:defRPr/>
              </a:pPr>
              <a:t>2017/1/12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75CF4E9-24F5-42C5-BE3D-F26CBB930450}" type="slidenum">
              <a:rPr lang="zh-CN" altLang="en-US"/>
              <a:pPr>
                <a:defRPr/>
              </a:pPr>
              <a:t>‹#›</a:t>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C37CF45A-E385-4812-B5A9-75D8642C6BD1}" type="datetime1">
              <a:rPr lang="zh-CN" altLang="en-US"/>
              <a:pPr>
                <a:defRPr/>
              </a:pPr>
              <a:t>2017/1/12</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390E5CD-B65E-419B-B782-D47908E8CCB3}" type="slidenum">
              <a:rPr lang="zh-CN" altLang="en-US"/>
              <a:pPr>
                <a:defRPr/>
              </a:pPr>
              <a:t>‹#›</a:t>
            </a:fld>
            <a:endParaRPr lang="en-US" alt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FD2A427B-B5D2-45A1-BF52-54F3DF335FB0}"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2F89D3B-E8FC-411F-BE64-ACC2CE653249}" type="slidenum">
              <a:rPr lang="zh-CN" altLang="en-US"/>
              <a:pPr>
                <a:defRPr/>
              </a:pPr>
              <a:t>‹#›</a:t>
            </a:fld>
            <a:endParaRPr lang="en-US" alt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EF49E153-E2A6-4CAD-8292-2E915813A873}" type="datetime1">
              <a:rPr lang="zh-CN" altLang="en-US"/>
              <a:pPr>
                <a:defRPr/>
              </a:pPr>
              <a:t>2017/1/12</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DAC6BA3-C6FD-45BA-A0A8-371DE4E25998}"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1525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1"/>
          </p:nvPr>
        </p:nvSpPr>
        <p:spPr>
          <a:ln/>
        </p:spPr>
        <p:txBody>
          <a:bodyPr/>
          <a:lstStyle>
            <a:lvl1pPr>
              <a:defRPr/>
            </a:lvl1pPr>
          </a:lstStyle>
          <a:p>
            <a:pPr>
              <a:defRPr/>
            </a:pPr>
            <a:fld id="{C3FA199F-998B-4E1A-B4C9-7DDEC25B2DB0}" type="slidenum">
              <a:rPr lang="en-US" altLang="zh-CN"/>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8" name="Rectangle 6"/>
          <p:cNvSpPr>
            <a:spLocks noGrp="1" noChangeArrowheads="1"/>
          </p:cNvSpPr>
          <p:nvPr>
            <p:ph type="sldNum" sz="quarter" idx="11"/>
          </p:nvPr>
        </p:nvSpPr>
        <p:spPr>
          <a:ln/>
        </p:spPr>
        <p:txBody>
          <a:bodyPr/>
          <a:lstStyle>
            <a:lvl1pPr>
              <a:defRPr/>
            </a:lvl1pPr>
          </a:lstStyle>
          <a:p>
            <a:pPr>
              <a:defRPr/>
            </a:pPr>
            <a:fld id="{FF00D34B-37C2-4CBC-A2B5-02F8E80F8D5C}" type="slidenum">
              <a:rPr lang="en-US" altLang="zh-CN"/>
              <a:pPr>
                <a:defRPr/>
              </a:pPr>
              <a:t>‹#›</a:t>
            </a:fld>
            <a:endParaRPr lang="en-US" altLang="zh-CN"/>
          </a:p>
        </p:txBody>
      </p:sp>
      <p:sp>
        <p:nvSpPr>
          <p:cNvPr id="9"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1"/>
          </p:nvPr>
        </p:nvSpPr>
        <p:spPr>
          <a:ln/>
        </p:spPr>
        <p:txBody>
          <a:bodyPr/>
          <a:lstStyle>
            <a:lvl1pPr>
              <a:defRPr/>
            </a:lvl1pPr>
          </a:lstStyle>
          <a:p>
            <a:pPr>
              <a:defRPr/>
            </a:pPr>
            <a:fld id="{42549C8C-974F-449D-9281-1C3D85D5F607}" type="slidenum">
              <a:rPr lang="en-US" altLang="zh-CN"/>
              <a:pPr>
                <a:defRPr/>
              </a:pPr>
              <a:t>‹#›</a:t>
            </a:fld>
            <a:endParaRPr lang="en-US" altLang="zh-CN"/>
          </a:p>
        </p:txBody>
      </p:sp>
      <p:sp>
        <p:nvSpPr>
          <p:cNvPr id="5"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3" name="Rectangle 6"/>
          <p:cNvSpPr>
            <a:spLocks noGrp="1" noChangeArrowheads="1"/>
          </p:cNvSpPr>
          <p:nvPr>
            <p:ph type="sldNum" sz="quarter" idx="11"/>
          </p:nvPr>
        </p:nvSpPr>
        <p:spPr>
          <a:ln/>
        </p:spPr>
        <p:txBody>
          <a:bodyPr/>
          <a:lstStyle>
            <a:lvl1pPr>
              <a:defRPr/>
            </a:lvl1pPr>
          </a:lstStyle>
          <a:p>
            <a:pPr>
              <a:defRPr/>
            </a:pPr>
            <a:fld id="{BA5786E0-7462-440C-AD42-4C06BE360100}" type="slidenum">
              <a:rPr lang="en-US" altLang="zh-CN"/>
              <a:pPr>
                <a:defRPr/>
              </a:pPr>
              <a:t>‹#›</a:t>
            </a:fld>
            <a:endParaRPr lang="en-US" altLang="zh-CN"/>
          </a:p>
        </p:txBody>
      </p:sp>
      <p:sp>
        <p:nvSpPr>
          <p:cNvPr id="4"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1"/>
          </p:nvPr>
        </p:nvSpPr>
        <p:spPr>
          <a:ln/>
        </p:spPr>
        <p:txBody>
          <a:bodyPr/>
          <a:lstStyle>
            <a:lvl1pPr>
              <a:defRPr/>
            </a:lvl1pPr>
          </a:lstStyle>
          <a:p>
            <a:pPr>
              <a:defRPr/>
            </a:pPr>
            <a:fld id="{EA6AC70B-0CA4-4E6B-BBFC-B0CF2FEC045A}" type="slidenum">
              <a:rPr lang="en-US" altLang="zh-CN"/>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1"/>
          </p:nvPr>
        </p:nvSpPr>
        <p:spPr>
          <a:ln/>
        </p:spPr>
        <p:txBody>
          <a:bodyPr/>
          <a:lstStyle>
            <a:lvl1pPr>
              <a:defRPr/>
            </a:lvl1pPr>
          </a:lstStyle>
          <a:p>
            <a:pPr>
              <a:defRPr/>
            </a:pPr>
            <a:fld id="{E5F5BE41-3801-43AC-92D2-BBB47117C92C}" type="slidenum">
              <a:rPr lang="en-US" altLang="zh-CN"/>
              <a:pPr>
                <a:defRPr/>
              </a:pPr>
              <a:t>‹#›</a:t>
            </a:fld>
            <a:endParaRPr lang="en-US" altLang="zh-CN"/>
          </a:p>
        </p:txBody>
      </p:sp>
      <p:sp>
        <p:nvSpPr>
          <p:cNvPr id="7" name="Rectangle 4"/>
          <p:cNvSpPr>
            <a:spLocks noGrp="1" noChangeArrowheads="1"/>
          </p:cNvSpPr>
          <p:nvPr>
            <p:ph type="dt" sz="half" idx="12"/>
          </p:nvPr>
        </p:nvSpPr>
        <p:spPr>
          <a:ln/>
        </p:spPr>
        <p:txBody>
          <a:bodyPr/>
          <a:lstStyle>
            <a:lvl1pPr>
              <a:defRPr/>
            </a:lvl1pPr>
          </a:lstStyle>
          <a:p>
            <a:pPr>
              <a:defRPr/>
            </a:pPr>
            <a:r>
              <a:rPr lang="en-US" altLang="zh-CN"/>
              <a:t>www.themegallery.com</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5.jpe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9" name="Rectangle 15"/>
          <p:cNvSpPr>
            <a:spLocks noChangeArrowheads="1"/>
          </p:cNvSpPr>
          <p:nvPr/>
        </p:nvSpPr>
        <p:spPr bwMode="ltGray">
          <a:xfrm>
            <a:off x="0" y="0"/>
            <a:ext cx="9144000" cy="836613"/>
          </a:xfrm>
          <a:prstGeom prst="rect">
            <a:avLst/>
          </a:prstGeom>
          <a:gradFill rotWithShape="1">
            <a:gsLst>
              <a:gs pos="0">
                <a:schemeClr val="tx1">
                  <a:gamma/>
                  <a:shade val="46275"/>
                  <a:invGamma/>
                </a:schemeClr>
              </a:gs>
              <a:gs pos="50000">
                <a:schemeClr val="tx1"/>
              </a:gs>
              <a:gs pos="100000">
                <a:schemeClr val="tx1">
                  <a:gamma/>
                  <a:shade val="46275"/>
                  <a:invGamma/>
                </a:schemeClr>
              </a:gs>
            </a:gsLst>
            <a:lin ang="0" scaled="1"/>
          </a:gradFill>
          <a:ln w="9525">
            <a:noFill/>
            <a:miter lim="800000"/>
            <a:headEnd/>
            <a:tailEnd/>
          </a:ln>
          <a:effectLst/>
        </p:spPr>
        <p:txBody>
          <a:bodyPr wrap="none" anchor="ctr"/>
          <a:lstStyle/>
          <a:p>
            <a:endParaRPr lang="zh-CN" altLang="en-US">
              <a:ea typeface="宋体" charset="-122"/>
            </a:endParaRPr>
          </a:p>
        </p:txBody>
      </p:sp>
      <p:sp>
        <p:nvSpPr>
          <p:cNvPr id="2051" name="Rectangle 3"/>
          <p:cNvSpPr>
            <a:spLocks noGrp="1" noChangeArrowheads="1"/>
          </p:cNvSpPr>
          <p:nvPr>
            <p:ph type="body" idx="1"/>
          </p:nvPr>
        </p:nvSpPr>
        <p:spPr bwMode="auto">
          <a:xfrm>
            <a:off x="457200" y="1152525"/>
            <a:ext cx="8229600" cy="5248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9" name="Rectangle 5"/>
          <p:cNvSpPr>
            <a:spLocks noGrp="1" noChangeArrowheads="1"/>
          </p:cNvSpPr>
          <p:nvPr>
            <p:ph type="ftr" sz="quarter" idx="3"/>
          </p:nvPr>
        </p:nvSpPr>
        <p:spPr bwMode="auto">
          <a:xfrm>
            <a:off x="58674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smtClean="0">
                <a:latin typeface="+mj-lt"/>
                <a:ea typeface="宋体"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auto">
          <a:xfrm>
            <a:off x="3505200" y="64611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smtClean="0">
                <a:latin typeface="+mj-lt"/>
                <a:ea typeface="宋体" charset="-122"/>
              </a:defRPr>
            </a:lvl1pPr>
          </a:lstStyle>
          <a:p>
            <a:pPr>
              <a:defRPr/>
            </a:pPr>
            <a:fld id="{3E977608-207B-47D6-889D-EA86EACAE3F9}" type="slidenum">
              <a:rPr lang="en-US" altLang="zh-CN"/>
              <a:pPr>
                <a:defRPr/>
              </a:pPr>
              <a:t>‹#›</a:t>
            </a:fld>
            <a:endParaRPr lang="en-US" altLang="zh-CN"/>
          </a:p>
        </p:txBody>
      </p:sp>
      <p:sp>
        <p:nvSpPr>
          <p:cNvPr id="2054" name="Rectangle 2"/>
          <p:cNvSpPr>
            <a:spLocks noGrp="1" noChangeArrowheads="1"/>
          </p:cNvSpPr>
          <p:nvPr>
            <p:ph type="title"/>
          </p:nvPr>
        </p:nvSpPr>
        <p:spPr bwMode="white">
          <a:xfrm>
            <a:off x="304800" y="152400"/>
            <a:ext cx="84582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40" name="Text Box 16"/>
          <p:cNvSpPr txBox="1">
            <a:spLocks noChangeArrowheads="1"/>
          </p:cNvSpPr>
          <p:nvPr/>
        </p:nvSpPr>
        <p:spPr bwMode="gray">
          <a:xfrm>
            <a:off x="0" y="838200"/>
            <a:ext cx="9144000" cy="244475"/>
          </a:xfrm>
          <a:prstGeom prst="rect">
            <a:avLst/>
          </a:prstGeom>
          <a:solidFill>
            <a:schemeClr val="accent2"/>
          </a:solidFill>
          <a:ln w="9525">
            <a:noFill/>
            <a:miter lim="800000"/>
            <a:headEnd/>
            <a:tailEnd/>
          </a:ln>
          <a:effectLst/>
        </p:spPr>
        <p:txBody>
          <a:bodyPr>
            <a:spAutoFit/>
          </a:bodyPr>
          <a:lstStyle/>
          <a:p>
            <a:pPr>
              <a:spcBef>
                <a:spcPct val="50000"/>
              </a:spcBef>
            </a:pPr>
            <a:endParaRPr lang="zh-CN" altLang="zh-CN" sz="1000" b="1">
              <a:solidFill>
                <a:schemeClr val="bg1"/>
              </a:solidFill>
              <a:latin typeface="Verdana" pitchFamily="34" charset="0"/>
              <a:ea typeface="宋体" charset="-122"/>
            </a:endParaRPr>
          </a:p>
        </p:txBody>
      </p:sp>
      <p:sp>
        <p:nvSpPr>
          <p:cNvPr id="1028" name="Rectangle 4"/>
          <p:cNvSpPr>
            <a:spLocks noGrp="1" noChangeArrowheads="1"/>
          </p:cNvSpPr>
          <p:nvPr>
            <p:ph type="dt" sz="half" idx="2"/>
          </p:nvPr>
        </p:nvSpPr>
        <p:spPr bwMode="gray">
          <a:xfrm>
            <a:off x="14288" y="838200"/>
            <a:ext cx="8458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1" smtClean="0">
                <a:solidFill>
                  <a:schemeClr val="bg1"/>
                </a:solidFill>
                <a:latin typeface="+mj-lt"/>
                <a:ea typeface="宋体" charset="-122"/>
              </a:defRPr>
            </a:lvl1pPr>
          </a:lstStyle>
          <a:p>
            <a:pPr>
              <a:defRPr/>
            </a:pPr>
            <a:r>
              <a:rPr lang="en-US" altLang="zh-CN"/>
              <a:t>www.themegallery.com</a:t>
            </a:r>
          </a:p>
        </p:txBody>
      </p:sp>
    </p:spTree>
  </p:cSld>
  <p:clrMap bg1="lt1" tx1="dk1" bg2="lt2" tx2="dk2" accent1="accent1" accent2="accent2" accent3="accent3" accent4="accent4" accent5="accent5" accent6="accent6" hlink="hlink" folHlink="folHlink"/>
  <p:sldLayoutIdLst>
    <p:sldLayoutId id="2147483673"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p:txStyles>
    <p:titleStyle>
      <a:lvl1pPr algn="ctr" rtl="0" eaLnBrk="1" fontAlgn="base" hangingPunct="1">
        <a:spcBef>
          <a:spcPct val="0"/>
        </a:spcBef>
        <a:spcAft>
          <a:spcPct val="0"/>
        </a:spcAft>
        <a:defRPr sz="3200" b="1">
          <a:solidFill>
            <a:schemeClr val="bg1"/>
          </a:solidFill>
          <a:latin typeface="+mj-lt"/>
          <a:ea typeface="+mj-ea"/>
          <a:cs typeface="+mj-cs"/>
        </a:defRPr>
      </a:lvl1pPr>
      <a:lvl2pPr algn="ctr" rtl="0" eaLnBrk="1" fontAlgn="base" hangingPunct="1">
        <a:spcBef>
          <a:spcPct val="0"/>
        </a:spcBef>
        <a:spcAft>
          <a:spcPct val="0"/>
        </a:spcAft>
        <a:defRPr sz="3200" b="1">
          <a:solidFill>
            <a:schemeClr val="bg1"/>
          </a:solidFill>
          <a:latin typeface="Verdana" pitchFamily="34" charset="0"/>
        </a:defRPr>
      </a:lvl2pPr>
      <a:lvl3pPr algn="ctr" rtl="0" eaLnBrk="1" fontAlgn="base" hangingPunct="1">
        <a:spcBef>
          <a:spcPct val="0"/>
        </a:spcBef>
        <a:spcAft>
          <a:spcPct val="0"/>
        </a:spcAft>
        <a:defRPr sz="3200" b="1">
          <a:solidFill>
            <a:schemeClr val="bg1"/>
          </a:solidFill>
          <a:latin typeface="Verdana" pitchFamily="34" charset="0"/>
        </a:defRPr>
      </a:lvl3pPr>
      <a:lvl4pPr algn="ctr" rtl="0" eaLnBrk="1" fontAlgn="base" hangingPunct="1">
        <a:spcBef>
          <a:spcPct val="0"/>
        </a:spcBef>
        <a:spcAft>
          <a:spcPct val="0"/>
        </a:spcAft>
        <a:defRPr sz="3200" b="1">
          <a:solidFill>
            <a:schemeClr val="bg1"/>
          </a:solidFill>
          <a:latin typeface="Verdana" pitchFamily="34" charset="0"/>
        </a:defRPr>
      </a:lvl4pPr>
      <a:lvl5pPr algn="ctr" rtl="0" eaLnBrk="1" fontAlgn="base" hangingPunct="1">
        <a:spcBef>
          <a:spcPct val="0"/>
        </a:spcBef>
        <a:spcAft>
          <a:spcPct val="0"/>
        </a:spcAft>
        <a:defRPr sz="3200" b="1">
          <a:solidFill>
            <a:schemeClr val="bg1"/>
          </a:solidFill>
          <a:latin typeface="Verdana" pitchFamily="34" charset="0"/>
        </a:defRPr>
      </a:lvl5pPr>
      <a:lvl6pPr marL="457200" algn="ctr" rtl="0" eaLnBrk="1" fontAlgn="base" hangingPunct="1">
        <a:spcBef>
          <a:spcPct val="0"/>
        </a:spcBef>
        <a:spcAft>
          <a:spcPct val="0"/>
        </a:spcAft>
        <a:defRPr sz="3200" b="1">
          <a:solidFill>
            <a:schemeClr val="bg1"/>
          </a:solidFill>
          <a:latin typeface="Verdana" pitchFamily="34" charset="0"/>
        </a:defRPr>
      </a:lvl6pPr>
      <a:lvl7pPr marL="914400" algn="ctr" rtl="0" eaLnBrk="1" fontAlgn="base" hangingPunct="1">
        <a:spcBef>
          <a:spcPct val="0"/>
        </a:spcBef>
        <a:spcAft>
          <a:spcPct val="0"/>
        </a:spcAft>
        <a:defRPr sz="3200" b="1">
          <a:solidFill>
            <a:schemeClr val="bg1"/>
          </a:solidFill>
          <a:latin typeface="Verdana" pitchFamily="34" charset="0"/>
        </a:defRPr>
      </a:lvl7pPr>
      <a:lvl8pPr marL="1371600" algn="ctr" rtl="0" eaLnBrk="1" fontAlgn="base" hangingPunct="1">
        <a:spcBef>
          <a:spcPct val="0"/>
        </a:spcBef>
        <a:spcAft>
          <a:spcPct val="0"/>
        </a:spcAft>
        <a:defRPr sz="3200" b="1">
          <a:solidFill>
            <a:schemeClr val="bg1"/>
          </a:solidFill>
          <a:latin typeface="Verdana" pitchFamily="34" charset="0"/>
        </a:defRPr>
      </a:lvl8pPr>
      <a:lvl9pPr marL="1828800" algn="ctr" rtl="0" eaLnBrk="1" fontAlgn="base" hangingPunct="1">
        <a:spcBef>
          <a:spcPct val="0"/>
        </a:spcBef>
        <a:spcAft>
          <a:spcPct val="0"/>
        </a:spcAft>
        <a:defRPr sz="32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5123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buClrTx/>
              <a:buFontTx/>
              <a:buNone/>
              <a:defRPr sz="1400">
                <a:latin typeface="Arial" charset="0"/>
              </a:defRPr>
            </a:lvl1pPr>
          </a:lstStyle>
          <a:p>
            <a:pPr>
              <a:defRPr/>
            </a:pPr>
            <a:fld id="{70E6223D-B26C-4B70-A32F-64B03BBF18B1}" type="datetime1">
              <a:rPr lang="zh-CN" altLang="en-US"/>
              <a:pPr>
                <a:defRPr/>
              </a:pPr>
              <a:t>2017/1/12</a:t>
            </a:fld>
            <a:endParaRPr lang="en-US" altLang="zh-CN"/>
          </a:p>
        </p:txBody>
      </p:sp>
      <p:sp>
        <p:nvSpPr>
          <p:cNvPr id="35123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ClrTx/>
              <a:buFontTx/>
              <a:buNone/>
              <a:defRPr sz="1400">
                <a:latin typeface="Arial" charset="0"/>
              </a:defRPr>
            </a:lvl1pPr>
          </a:lstStyle>
          <a:p>
            <a:pPr>
              <a:defRPr/>
            </a:pPr>
            <a:endParaRPr lang="en-US" altLang="zh-CN"/>
          </a:p>
        </p:txBody>
      </p:sp>
      <p:sp>
        <p:nvSpPr>
          <p:cNvPr id="35123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FontTx/>
              <a:buNone/>
              <a:defRPr sz="1400">
                <a:latin typeface="Arial" charset="0"/>
                <a:ea typeface="+mn-ea"/>
              </a:defRPr>
            </a:lvl1pPr>
          </a:lstStyle>
          <a:p>
            <a:pPr>
              <a:defRPr/>
            </a:pPr>
            <a:fld id="{46AAF75C-93B4-4532-A5EB-55EBD489FB0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714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buClrTx/>
              <a:buFontTx/>
              <a:buNone/>
              <a:defRPr sz="1400">
                <a:latin typeface="Arial" charset="0"/>
                <a:ea typeface="宋体" pitchFamily="2" charset="-122"/>
              </a:defRPr>
            </a:lvl1pPr>
          </a:lstStyle>
          <a:p>
            <a:pPr>
              <a:defRPr/>
            </a:pPr>
            <a:fld id="{E6BF84F8-2BBB-414C-A8FB-3026763E545F}" type="datetime1">
              <a:rPr lang="zh-CN" altLang="en-US"/>
              <a:pPr>
                <a:defRPr/>
              </a:pPr>
              <a:t>2017/1/12</a:t>
            </a:fld>
            <a:endParaRPr lang="en-US" altLang="zh-CN"/>
          </a:p>
        </p:txBody>
      </p:sp>
      <p:sp>
        <p:nvSpPr>
          <p:cNvPr id="34714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ClrTx/>
              <a:buFontTx/>
              <a:buNone/>
              <a:defRPr sz="1400">
                <a:latin typeface="Arial" charset="0"/>
                <a:ea typeface="宋体" pitchFamily="2" charset="-122"/>
              </a:defRPr>
            </a:lvl1pPr>
          </a:lstStyle>
          <a:p>
            <a:pPr>
              <a:defRPr/>
            </a:pPr>
            <a:endParaRPr lang="en-US" altLang="zh-CN"/>
          </a:p>
        </p:txBody>
      </p:sp>
      <p:sp>
        <p:nvSpPr>
          <p:cNvPr id="34714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ClrTx/>
              <a:buFontTx/>
              <a:buNone/>
              <a:defRPr sz="1400">
                <a:latin typeface="Arial" charset="0"/>
                <a:ea typeface="+mn-ea"/>
              </a:defRPr>
            </a:lvl1pPr>
          </a:lstStyle>
          <a:p>
            <a:pPr>
              <a:defRPr/>
            </a:pPr>
            <a:fld id="{EBC77854-8579-4270-B403-3FE9236F369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defRPr/>
            </a:pPr>
            <a:r>
              <a:rPr lang="en-US" altLang="zh-CN" dirty="0"/>
              <a:t>RBM</a:t>
            </a:r>
            <a:r>
              <a:rPr lang="zh-CN" altLang="en-US" dirty="0"/>
              <a:t>的实现与案例分析</a:t>
            </a:r>
            <a:endParaRPr lang="en-US" altLang="zh-CN" sz="4400" dirty="0" smtClean="0">
              <a:ea typeface="宋体" charset="-122"/>
            </a:endParaRPr>
          </a:p>
        </p:txBody>
      </p:sp>
      <p:sp>
        <p:nvSpPr>
          <p:cNvPr id="4099" name="Rectangle 3"/>
          <p:cNvSpPr>
            <a:spLocks noGrp="1" noChangeArrowheads="1"/>
          </p:cNvSpPr>
          <p:nvPr>
            <p:ph type="subTitle" idx="1"/>
          </p:nvPr>
        </p:nvSpPr>
        <p:spPr/>
        <p:txBody>
          <a:bodyPr/>
          <a:lstStyle/>
          <a:p>
            <a:pPr algn="r"/>
            <a:r>
              <a:rPr lang="zh-CN" altLang="en-US" sz="2800" dirty="0"/>
              <a:t>董家林</a:t>
            </a:r>
          </a:p>
          <a:p>
            <a:endParaRPr lang="en-US" altLang="zh-CN"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pic>
        <p:nvPicPr>
          <p:cNvPr id="4" name="内容占位符 3"/>
          <p:cNvPicPr>
            <a:picLocks noGrp="1" noChangeAspect="1"/>
          </p:cNvPicPr>
          <p:nvPr>
            <p:ph idx="1"/>
          </p:nvPr>
        </p:nvPicPr>
        <p:blipFill>
          <a:blip r:embed="rId2"/>
          <a:stretch>
            <a:fillRect/>
          </a:stretch>
        </p:blipFill>
        <p:spPr>
          <a:xfrm>
            <a:off x="1331640" y="2424262"/>
            <a:ext cx="3591956" cy="3236986"/>
          </a:xfrm>
          <a:prstGeom prst="rect">
            <a:avLst/>
          </a:prstGeom>
        </p:spPr>
      </p:pic>
      <p:sp>
        <p:nvSpPr>
          <p:cNvPr id="5" name="椭圆形标注 4"/>
          <p:cNvSpPr/>
          <p:nvPr/>
        </p:nvSpPr>
        <p:spPr>
          <a:xfrm>
            <a:off x="5220072" y="2424262"/>
            <a:ext cx="3384376" cy="1350987"/>
          </a:xfrm>
          <a:prstGeom prst="wedgeEllipseCallout">
            <a:avLst>
              <a:gd name="adj1" fmla="val -51388"/>
              <a:gd name="adj2" fmla="val 608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实现</a:t>
            </a:r>
            <a:r>
              <a:rPr lang="en-US" altLang="zh-CN" dirty="0" smtClean="0">
                <a:solidFill>
                  <a:srgbClr val="FF0000"/>
                </a:solidFill>
              </a:rPr>
              <a:t>k</a:t>
            </a:r>
            <a:r>
              <a:rPr lang="zh-CN" altLang="en-US" dirty="0" smtClean="0">
                <a:solidFill>
                  <a:srgbClr val="FF0000"/>
                </a:solidFill>
              </a:rPr>
              <a:t>步对比散度算法</a:t>
            </a:r>
            <a:endParaRPr lang="en-US" altLang="zh-CN" dirty="0" smtClean="0">
              <a:solidFill>
                <a:srgbClr val="FF0000"/>
              </a:solidFill>
            </a:endParaRPr>
          </a:p>
          <a:p>
            <a:pPr algn="ctr"/>
            <a:r>
              <a:rPr lang="zh-CN" altLang="en-US" dirty="0" smtClean="0">
                <a:solidFill>
                  <a:srgbClr val="FF0000"/>
                </a:solidFill>
              </a:rPr>
              <a:t>大概只需要</a:t>
            </a:r>
            <a:r>
              <a:rPr lang="en-US" altLang="zh-CN" dirty="0" smtClean="0">
                <a:solidFill>
                  <a:srgbClr val="FF0000"/>
                </a:solidFill>
              </a:rPr>
              <a:t>10</a:t>
            </a:r>
            <a:r>
              <a:rPr lang="zh-CN" altLang="en-US" dirty="0" smtClean="0">
                <a:solidFill>
                  <a:srgbClr val="FF0000"/>
                </a:solidFill>
              </a:rPr>
              <a:t>行左右的代码</a:t>
            </a:r>
            <a:endParaRPr lang="en-US" altLang="zh-CN" dirty="0" smtClean="0">
              <a:solidFill>
                <a:srgbClr val="FF0000"/>
              </a:solidFill>
            </a:endParaRPr>
          </a:p>
        </p:txBody>
      </p:sp>
    </p:spTree>
    <p:extLst>
      <p:ext uri="{BB962C8B-B14F-4D97-AF65-F5344CB8AC3E}">
        <p14:creationId xmlns:p14="http://schemas.microsoft.com/office/powerpoint/2010/main" val="113552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sp>
        <p:nvSpPr>
          <p:cNvPr id="5" name="内容占位符 4"/>
          <p:cNvSpPr>
            <a:spLocks noGrp="1"/>
          </p:cNvSpPr>
          <p:nvPr>
            <p:ph idx="1"/>
          </p:nvPr>
        </p:nvSpPr>
        <p:spPr/>
        <p:txBody>
          <a:bodyPr/>
          <a:lstStyle/>
          <a:p>
            <a:r>
              <a:rPr lang="zh-CN" altLang="en-US" sz="2800" dirty="0" smtClean="0"/>
              <a:t>同样，以输入为</a:t>
            </a:r>
            <a:r>
              <a:rPr lang="en-US" altLang="zh-CN" sz="2800" dirty="0" smtClean="0"/>
              <a:t>2</a:t>
            </a:r>
            <a:r>
              <a:rPr lang="zh-CN" altLang="en-US" sz="2800" dirty="0" smtClean="0"/>
              <a:t>值的受限的玻尔兹曼机为例，训练如下大约</a:t>
            </a:r>
            <a:r>
              <a:rPr lang="en-US" altLang="zh-CN" sz="2800" dirty="0" smtClean="0"/>
              <a:t>25000</a:t>
            </a:r>
            <a:r>
              <a:rPr lang="zh-CN" altLang="en-US" sz="2800" dirty="0"/>
              <a:t>个</a:t>
            </a:r>
            <a:r>
              <a:rPr lang="zh-CN" altLang="en-US" sz="2800" dirty="0" smtClean="0"/>
              <a:t>手写字符</a:t>
            </a:r>
            <a:endParaRPr lang="en-US" altLang="zh-CN" sz="2800" dirty="0" smtClean="0"/>
          </a:p>
          <a:p>
            <a:endParaRPr lang="en-US" altLang="zh-CN" dirty="0"/>
          </a:p>
          <a:p>
            <a:endParaRPr lang="en-US" altLang="zh-CN" dirty="0" smtClean="0"/>
          </a:p>
          <a:p>
            <a:endParaRPr lang="en-US" altLang="zh-CN" dirty="0"/>
          </a:p>
          <a:p>
            <a:r>
              <a:rPr lang="zh-CN" altLang="en-US" sz="2800" dirty="0"/>
              <a:t>每</a:t>
            </a:r>
            <a:r>
              <a:rPr lang="zh-CN" altLang="en-US" sz="2800" dirty="0" smtClean="0"/>
              <a:t>幅图片大小</a:t>
            </a:r>
            <a:r>
              <a:rPr lang="en-US" altLang="zh-CN" sz="2800" dirty="0" smtClean="0"/>
              <a:t>28</a:t>
            </a:r>
            <a:r>
              <a:rPr lang="zh-CN" altLang="en-US" sz="2800" dirty="0" smtClean="0"/>
              <a:t>*</a:t>
            </a:r>
            <a:r>
              <a:rPr lang="en-US" altLang="zh-CN" sz="2800" dirty="0" smtClean="0"/>
              <a:t>28</a:t>
            </a:r>
            <a:r>
              <a:rPr lang="zh-CN" altLang="en-US" sz="2800" dirty="0" smtClean="0"/>
              <a:t>个像素，像素范围</a:t>
            </a:r>
            <a:r>
              <a:rPr lang="en-US" altLang="zh-CN" sz="2800" dirty="0" smtClean="0"/>
              <a:t>0-255</a:t>
            </a:r>
          </a:p>
          <a:p>
            <a:r>
              <a:rPr lang="zh-CN" altLang="en-US" sz="2800" dirty="0" smtClean="0"/>
              <a:t>首先，以</a:t>
            </a:r>
            <a:r>
              <a:rPr lang="en-US" altLang="zh-CN" sz="2800" dirty="0" smtClean="0"/>
              <a:t>127</a:t>
            </a:r>
            <a:r>
              <a:rPr lang="zh-CN" altLang="en-US" sz="2800" dirty="0" smtClean="0"/>
              <a:t>为阈值，</a:t>
            </a:r>
            <a:r>
              <a:rPr lang="en-US" altLang="zh-CN" sz="2800" dirty="0" smtClean="0"/>
              <a:t>2</a:t>
            </a:r>
            <a:r>
              <a:rPr lang="zh-CN" altLang="en-US" sz="2800" dirty="0" smtClean="0"/>
              <a:t>值化图像</a:t>
            </a:r>
            <a:endParaRPr lang="en-US" altLang="zh-CN" sz="2800" dirty="0"/>
          </a:p>
          <a:p>
            <a:pPr marL="0" indent="0">
              <a:buNone/>
            </a:pPr>
            <a:endParaRPr lang="en-US" altLang="zh-CN" dirty="0" smtClean="0"/>
          </a:p>
          <a:p>
            <a:pPr marL="0" indent="0">
              <a:buNone/>
            </a:pPr>
            <a:endParaRPr lang="zh-CN" altLang="en-US" dirty="0"/>
          </a:p>
        </p:txBody>
      </p:sp>
      <p:pic>
        <p:nvPicPr>
          <p:cNvPr id="7" name="图片 6"/>
          <p:cNvPicPr>
            <a:picLocks noChangeAspect="1"/>
          </p:cNvPicPr>
          <p:nvPr/>
        </p:nvPicPr>
        <p:blipFill>
          <a:blip r:embed="rId2"/>
          <a:stretch>
            <a:fillRect/>
          </a:stretch>
        </p:blipFill>
        <p:spPr>
          <a:xfrm>
            <a:off x="2411760" y="2852935"/>
            <a:ext cx="3366054" cy="660627"/>
          </a:xfrm>
          <a:prstGeom prst="rect">
            <a:avLst/>
          </a:prstGeom>
        </p:spPr>
      </p:pic>
      <p:sp>
        <p:nvSpPr>
          <p:cNvPr id="8" name="文本框 7"/>
          <p:cNvSpPr txBox="1"/>
          <p:nvPr/>
        </p:nvSpPr>
        <p:spPr>
          <a:xfrm>
            <a:off x="5839758" y="2975500"/>
            <a:ext cx="2015270" cy="415498"/>
          </a:xfrm>
          <a:prstGeom prst="rect">
            <a:avLst/>
          </a:prstGeom>
          <a:noFill/>
        </p:spPr>
        <p:txBody>
          <a:bodyPr wrap="square" rtlCol="0">
            <a:spAutoFit/>
          </a:bodyPr>
          <a:lstStyle/>
          <a:p>
            <a:r>
              <a:rPr lang="en-US" altLang="zh-CN" sz="2100" dirty="0"/>
              <a:t>… …</a:t>
            </a:r>
            <a:endParaRPr lang="zh-CN" altLang="en-US" sz="2100" dirty="0"/>
          </a:p>
        </p:txBody>
      </p:sp>
    </p:spTree>
    <p:extLst>
      <p:ext uri="{BB962C8B-B14F-4D97-AF65-F5344CB8AC3E}">
        <p14:creationId xmlns:p14="http://schemas.microsoft.com/office/powerpoint/2010/main" val="30486009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pic>
        <p:nvPicPr>
          <p:cNvPr id="4" name="内容占位符 3"/>
          <p:cNvPicPr>
            <a:picLocks noGrp="1" noChangeAspect="1"/>
          </p:cNvPicPr>
          <p:nvPr>
            <p:ph idx="1"/>
          </p:nvPr>
        </p:nvPicPr>
        <p:blipFill>
          <a:blip r:embed="rId2"/>
          <a:stretch>
            <a:fillRect/>
          </a:stretch>
        </p:blipFill>
        <p:spPr>
          <a:xfrm>
            <a:off x="438754" y="2348881"/>
            <a:ext cx="3111325" cy="2563610"/>
          </a:xfrm>
          <a:prstGeom prst="rect">
            <a:avLst/>
          </a:prstGeom>
        </p:spPr>
      </p:pic>
      <p:pic>
        <p:nvPicPr>
          <p:cNvPr id="5" name="图片 4"/>
          <p:cNvPicPr>
            <a:picLocks noChangeAspect="1"/>
          </p:cNvPicPr>
          <p:nvPr/>
        </p:nvPicPr>
        <p:blipFill>
          <a:blip r:embed="rId3"/>
          <a:stretch>
            <a:fillRect/>
          </a:stretch>
        </p:blipFill>
        <p:spPr>
          <a:xfrm>
            <a:off x="3923928" y="2636912"/>
            <a:ext cx="4553584" cy="303573"/>
          </a:xfrm>
          <a:prstGeom prst="rect">
            <a:avLst/>
          </a:prstGeom>
        </p:spPr>
      </p:pic>
      <p:sp>
        <p:nvSpPr>
          <p:cNvPr id="6" name="矩形 5"/>
          <p:cNvSpPr/>
          <p:nvPr/>
        </p:nvSpPr>
        <p:spPr>
          <a:xfrm>
            <a:off x="3707904" y="3212976"/>
            <a:ext cx="6048672" cy="1846659"/>
          </a:xfrm>
          <a:prstGeom prst="rect">
            <a:avLst/>
          </a:prstGeom>
        </p:spPr>
        <p:txBody>
          <a:bodyPr wrap="square">
            <a:spAutoFit/>
          </a:bodyPr>
          <a:lstStyle/>
          <a:p>
            <a:r>
              <a:rPr lang="zh-CN" altLang="en-US" sz="1600" dirty="0" smtClean="0">
                <a:solidFill>
                  <a:srgbClr val="000000"/>
                </a:solidFill>
                <a:latin typeface="Courier New" panose="02070309020205020404" pitchFamily="49" charset="0"/>
              </a:rPr>
              <a:t>定义</a:t>
            </a:r>
            <a:r>
              <a:rPr lang="en-US" altLang="zh-CN" sz="1600" dirty="0" smtClean="0">
                <a:solidFill>
                  <a:srgbClr val="000000"/>
                </a:solidFill>
                <a:latin typeface="Courier New" panose="02070309020205020404" pitchFamily="49" charset="0"/>
              </a:rPr>
              <a:t>V</a:t>
            </a:r>
            <a:r>
              <a:rPr lang="zh-CN" altLang="en-US" sz="1600" dirty="0" smtClean="0">
                <a:solidFill>
                  <a:srgbClr val="000000"/>
                </a:solidFill>
                <a:latin typeface="Courier New" panose="02070309020205020404" pitchFamily="49" charset="0"/>
              </a:rPr>
              <a:t>为可见层个数（即为对应</a:t>
            </a:r>
            <a:r>
              <a:rPr lang="en-US" altLang="zh-CN" sz="1600" dirty="0" smtClean="0">
                <a:solidFill>
                  <a:srgbClr val="000000"/>
                </a:solidFill>
                <a:latin typeface="Courier New" panose="02070309020205020404" pitchFamily="49" charset="0"/>
              </a:rPr>
              <a:t>2</a:t>
            </a:r>
            <a:r>
              <a:rPr lang="zh-CN" altLang="en-US" sz="1600" dirty="0" smtClean="0">
                <a:solidFill>
                  <a:srgbClr val="000000"/>
                </a:solidFill>
                <a:latin typeface="Courier New" panose="02070309020205020404" pitchFamily="49" charset="0"/>
              </a:rPr>
              <a:t>值图像中像素点的个数）</a:t>
            </a:r>
            <a:endParaRPr lang="en-US" altLang="zh-CN" sz="1600" dirty="0" smtClean="0">
              <a:solidFill>
                <a:srgbClr val="000000"/>
              </a:solidFill>
              <a:latin typeface="Courier New" panose="02070309020205020404" pitchFamily="49" charset="0"/>
            </a:endParaRPr>
          </a:p>
          <a:p>
            <a:r>
              <a:rPr lang="zh-CN" altLang="en-US" sz="1600" b="0" i="0" u="none" strike="noStrike" baseline="0" dirty="0" smtClean="0">
                <a:solidFill>
                  <a:srgbClr val="000000"/>
                </a:solidFill>
                <a:latin typeface="Courier New" panose="02070309020205020404" pitchFamily="49" charset="0"/>
              </a:rPr>
              <a:t>定义</a:t>
            </a:r>
            <a:r>
              <a:rPr lang="en-US" altLang="zh-CN" sz="1600" b="0" i="0" u="none" strike="noStrike" baseline="0" dirty="0" smtClean="0">
                <a:solidFill>
                  <a:srgbClr val="000000"/>
                </a:solidFill>
                <a:latin typeface="Courier New" panose="02070309020205020404" pitchFamily="49" charset="0"/>
              </a:rPr>
              <a:t>H</a:t>
            </a:r>
            <a:r>
              <a:rPr lang="zh-CN" altLang="en-US" sz="1600" b="0" i="0" u="none" strike="noStrike" baseline="0" dirty="0" smtClean="0">
                <a:solidFill>
                  <a:srgbClr val="000000"/>
                </a:solidFill>
                <a:latin typeface="Courier New" panose="02070309020205020404" pitchFamily="49" charset="0"/>
              </a:rPr>
              <a:t>为隐藏层个数（自己设定）</a:t>
            </a:r>
            <a:endParaRPr lang="en-US" altLang="zh-CN" sz="1600" b="0" i="0" u="none" strike="noStrike" baseline="0" dirty="0" smtClean="0">
              <a:solidFill>
                <a:srgbClr val="000000"/>
              </a:solidFill>
              <a:latin typeface="Courier New" panose="02070309020205020404" pitchFamily="49" charset="0"/>
            </a:endParaRPr>
          </a:p>
          <a:p>
            <a:r>
              <a:rPr lang="en-US" altLang="zh-CN" sz="1600" dirty="0" smtClean="0">
                <a:solidFill>
                  <a:srgbClr val="000000"/>
                </a:solidFill>
                <a:latin typeface="Courier New" panose="02070309020205020404" pitchFamily="49" charset="0"/>
              </a:rPr>
              <a:t>V=28</a:t>
            </a:r>
            <a:r>
              <a:rPr lang="zh-CN" altLang="en-US" sz="1600" dirty="0" smtClean="0">
                <a:solidFill>
                  <a:srgbClr val="000000"/>
                </a:solidFill>
                <a:latin typeface="Courier New" panose="02070309020205020404" pitchFamily="49" charset="0"/>
              </a:rPr>
              <a:t>*</a:t>
            </a:r>
            <a:r>
              <a:rPr lang="en-US" altLang="zh-CN" sz="1600" dirty="0" smtClean="0">
                <a:solidFill>
                  <a:srgbClr val="000000"/>
                </a:solidFill>
                <a:latin typeface="Courier New" panose="02070309020205020404" pitchFamily="49" charset="0"/>
              </a:rPr>
              <a:t>28</a:t>
            </a:r>
          </a:p>
          <a:p>
            <a:r>
              <a:rPr lang="en-US" altLang="zh-CN" sz="1600" b="0" i="0" u="none" strike="noStrike" baseline="0" dirty="0" smtClean="0">
                <a:solidFill>
                  <a:srgbClr val="000000"/>
                </a:solidFill>
                <a:latin typeface="Courier New" panose="02070309020205020404" pitchFamily="49" charset="0"/>
              </a:rPr>
              <a:t>H=500</a:t>
            </a:r>
          </a:p>
          <a:p>
            <a:r>
              <a:rPr lang="en-US" altLang="zh-CN" sz="1600" b="0" i="0" u="none" strike="noStrike" baseline="0" dirty="0" err="1" smtClean="0">
                <a:solidFill>
                  <a:srgbClr val="000000"/>
                </a:solidFill>
                <a:latin typeface="Courier New" panose="02070309020205020404" pitchFamily="49" charset="0"/>
              </a:rPr>
              <a:t>dw</a:t>
            </a:r>
            <a:r>
              <a:rPr lang="en-US" altLang="zh-CN" sz="1600" b="0" i="0" u="none" strike="noStrike" baseline="0" dirty="0" smtClean="0">
                <a:solidFill>
                  <a:srgbClr val="000000"/>
                </a:solidFill>
                <a:latin typeface="Courier New" panose="02070309020205020404" pitchFamily="49" charset="0"/>
              </a:rPr>
              <a:t>=0.1*</a:t>
            </a:r>
            <a:r>
              <a:rPr lang="en-US" altLang="zh-CN" sz="1600" b="0" i="0" u="none" strike="noStrike" baseline="0" dirty="0" err="1" smtClean="0">
                <a:solidFill>
                  <a:srgbClr val="000000"/>
                </a:solidFill>
                <a:latin typeface="Courier New" panose="02070309020205020404" pitchFamily="49" charset="0"/>
              </a:rPr>
              <a:t>randn</a:t>
            </a:r>
            <a:r>
              <a:rPr lang="en-US" altLang="zh-CN" sz="1600" b="0" i="0" u="none" strike="noStrike" baseline="0" dirty="0" smtClean="0">
                <a:solidFill>
                  <a:srgbClr val="000000"/>
                </a:solidFill>
                <a:latin typeface="Courier New" panose="02070309020205020404" pitchFamily="49" charset="0"/>
              </a:rPr>
              <a:t>(V,H);</a:t>
            </a:r>
            <a:r>
              <a:rPr lang="en-US" altLang="zh-CN" sz="1600" b="0" i="0" u="none" strike="noStrike" baseline="0" dirty="0" smtClean="0">
                <a:solidFill>
                  <a:srgbClr val="228B22"/>
                </a:solidFill>
                <a:latin typeface="Courier New" panose="02070309020205020404" pitchFamily="49" charset="0"/>
              </a:rPr>
              <a:t>%~N(0,0.01)</a:t>
            </a:r>
            <a:r>
              <a:rPr lang="zh-CN" altLang="en-US" sz="1600" b="0" i="0" u="none" strike="noStrike" baseline="0" dirty="0" smtClean="0">
                <a:solidFill>
                  <a:srgbClr val="228B22"/>
                </a:solidFill>
                <a:latin typeface="Courier New" panose="02070309020205020404" pitchFamily="49" charset="0"/>
              </a:rPr>
              <a:t>初始化权值</a:t>
            </a:r>
            <a:r>
              <a:rPr lang="en-US" altLang="zh-CN" sz="1600" b="0" i="0" u="none" strike="noStrike" baseline="0" dirty="0" smtClean="0">
                <a:solidFill>
                  <a:srgbClr val="228B22"/>
                </a:solidFill>
                <a:latin typeface="Courier New" panose="02070309020205020404" pitchFamily="49" charset="0"/>
              </a:rPr>
              <a:t>w</a:t>
            </a:r>
          </a:p>
          <a:p>
            <a:r>
              <a:rPr lang="en-US" altLang="zh-CN" sz="1600" b="0" i="0" u="none" strike="noStrike" baseline="0" dirty="0" smtClean="0">
                <a:solidFill>
                  <a:srgbClr val="000000"/>
                </a:solidFill>
                <a:latin typeface="Courier New" panose="02070309020205020404" pitchFamily="49" charset="0"/>
              </a:rPr>
              <a:t>dv=zeros(1,V);</a:t>
            </a:r>
            <a:r>
              <a:rPr lang="en-US" altLang="zh-CN" sz="1600" b="0" i="0" u="none" strike="noStrike" baseline="0" dirty="0" smtClean="0">
                <a:solidFill>
                  <a:srgbClr val="228B22"/>
                </a:solidFill>
                <a:latin typeface="Courier New" panose="02070309020205020404" pitchFamily="49" charset="0"/>
              </a:rPr>
              <a:t>%</a:t>
            </a:r>
            <a:r>
              <a:rPr lang="zh-CN" altLang="en-US" sz="1600" b="0" i="0" u="none" strike="noStrike" baseline="0" dirty="0" smtClean="0">
                <a:solidFill>
                  <a:srgbClr val="228B22"/>
                </a:solidFill>
                <a:latin typeface="Courier New" panose="02070309020205020404" pitchFamily="49" charset="0"/>
              </a:rPr>
              <a:t>初始化可视层的偏置</a:t>
            </a:r>
            <a:endParaRPr lang="en-US" altLang="zh-CN" sz="1600" b="0" i="0" u="none" strike="noStrike" baseline="0" dirty="0" smtClean="0">
              <a:solidFill>
                <a:srgbClr val="228B22"/>
              </a:solidFill>
              <a:latin typeface="Courier New" panose="02070309020205020404" pitchFamily="49" charset="0"/>
            </a:endParaRPr>
          </a:p>
          <a:p>
            <a:r>
              <a:rPr lang="en-US" altLang="zh-CN" sz="1600" b="0" i="0" u="none" strike="noStrike" baseline="0" dirty="0" smtClean="0">
                <a:solidFill>
                  <a:srgbClr val="000000"/>
                </a:solidFill>
                <a:latin typeface="Courier New" panose="02070309020205020404" pitchFamily="49" charset="0"/>
              </a:rPr>
              <a:t>dh=zeros(1,H);</a:t>
            </a:r>
            <a:r>
              <a:rPr lang="en-US" altLang="zh-CN" sz="1600" b="0" i="0" u="none" strike="noStrike" baseline="0" dirty="0" smtClean="0">
                <a:solidFill>
                  <a:srgbClr val="228B22"/>
                </a:solidFill>
                <a:latin typeface="Courier New" panose="02070309020205020404" pitchFamily="49" charset="0"/>
              </a:rPr>
              <a:t>%</a:t>
            </a:r>
            <a:r>
              <a:rPr lang="zh-CN" altLang="en-US" sz="1600" b="0" i="0" u="none" strike="noStrike" baseline="0" dirty="0" smtClean="0">
                <a:solidFill>
                  <a:srgbClr val="228B22"/>
                </a:solidFill>
                <a:latin typeface="Courier New" panose="02070309020205020404" pitchFamily="49" charset="0"/>
              </a:rPr>
              <a:t>初始化隐藏层的偏置</a:t>
            </a:r>
            <a:endParaRPr lang="en-US" altLang="zh-CN" sz="1600" b="0" i="0" u="none" strike="noStrike" baseline="0" dirty="0" smtClean="0">
              <a:solidFill>
                <a:srgbClr val="228B22"/>
              </a:solidFill>
              <a:latin typeface="Courier New" panose="02070309020205020404" pitchFamily="49" charset="0"/>
            </a:endParaRPr>
          </a:p>
        </p:txBody>
      </p:sp>
    </p:spTree>
    <p:extLst>
      <p:ext uri="{BB962C8B-B14F-4D97-AF65-F5344CB8AC3E}">
        <p14:creationId xmlns:p14="http://schemas.microsoft.com/office/powerpoint/2010/main" val="26448126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pic>
        <p:nvPicPr>
          <p:cNvPr id="6" name="内容占位符 5"/>
          <p:cNvPicPr>
            <a:picLocks noGrp="1" noChangeAspect="1"/>
          </p:cNvPicPr>
          <p:nvPr>
            <p:ph idx="1"/>
          </p:nvPr>
        </p:nvPicPr>
        <p:blipFill>
          <a:blip r:embed="rId2"/>
          <a:stretch>
            <a:fillRect/>
          </a:stretch>
        </p:blipFill>
        <p:spPr>
          <a:xfrm>
            <a:off x="884792" y="2125267"/>
            <a:ext cx="3221429" cy="1071428"/>
          </a:xfrm>
          <a:prstGeom prst="rect">
            <a:avLst/>
          </a:prstGeom>
        </p:spPr>
      </p:pic>
      <p:cxnSp>
        <p:nvCxnSpPr>
          <p:cNvPr id="8" name="直接连接符 7"/>
          <p:cNvCxnSpPr/>
          <p:nvPr/>
        </p:nvCxnSpPr>
        <p:spPr>
          <a:xfrm>
            <a:off x="694064" y="2600669"/>
            <a:ext cx="251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778433" y="3658724"/>
            <a:ext cx="6026009" cy="2585323"/>
          </a:xfrm>
          <a:prstGeom prst="rect">
            <a:avLst/>
          </a:prstGeom>
        </p:spPr>
        <p:txBody>
          <a:bodyPr wrap="none">
            <a:spAutoFit/>
          </a:bodyPr>
          <a:lstStyle/>
          <a:p>
            <a:r>
              <a:rPr lang="en-US" altLang="zh-CN" dirty="0" smtClean="0">
                <a:latin typeface="+mn-lt"/>
              </a:rPr>
              <a:t>for </a:t>
            </a:r>
            <a:r>
              <a:rPr lang="en-US" altLang="zh-CN" dirty="0" err="1" smtClean="0">
                <a:latin typeface="+mn-lt"/>
              </a:rPr>
              <a:t>i</a:t>
            </a:r>
            <a:r>
              <a:rPr lang="en-US" altLang="zh-CN" dirty="0" smtClean="0">
                <a:latin typeface="+mn-lt"/>
              </a:rPr>
              <a:t>=1:25000</a:t>
            </a:r>
            <a:endParaRPr lang="en-US" altLang="zh-CN" dirty="0">
              <a:latin typeface="+mn-lt"/>
            </a:endParaRPr>
          </a:p>
          <a:p>
            <a:r>
              <a:rPr lang="en-US" altLang="zh-CN" b="0" i="0" u="none" strike="noStrike" dirty="0" smtClean="0">
                <a:solidFill>
                  <a:srgbClr val="000000"/>
                </a:solidFill>
                <a:latin typeface="Courier New" panose="02070309020205020404" pitchFamily="49" charset="0"/>
              </a:rPr>
              <a:t>    </a:t>
            </a:r>
            <a:r>
              <a:rPr lang="en-US" altLang="zh-CN" dirty="0" smtClean="0"/>
              <a:t>v0=S(</a:t>
            </a:r>
            <a:r>
              <a:rPr lang="en-US" altLang="zh-CN" dirty="0" err="1" smtClean="0"/>
              <a:t>i</a:t>
            </a:r>
            <a:r>
              <a:rPr lang="en-US" altLang="zh-CN" dirty="0" smtClean="0"/>
              <a:t>,:)</a:t>
            </a:r>
            <a:r>
              <a:rPr lang="en-US" altLang="zh-CN" dirty="0" smtClean="0">
                <a:solidFill>
                  <a:srgbClr val="000000"/>
                </a:solidFill>
                <a:latin typeface="Courier New" panose="02070309020205020404" pitchFamily="49" charset="0"/>
              </a:rPr>
              <a:t>;</a:t>
            </a:r>
          </a:p>
          <a:p>
            <a:r>
              <a:rPr lang="en-US" altLang="zh-CN" b="0" i="0" u="none" strike="noStrike" baseline="0" dirty="0" smtClean="0">
                <a:solidFill>
                  <a:srgbClr val="228B22"/>
                </a:solidFill>
                <a:latin typeface="Courier New" panose="02070309020205020404" pitchFamily="49" charset="0"/>
              </a:rPr>
              <a:t>    %</a:t>
            </a:r>
            <a:r>
              <a:rPr lang="zh-CN" altLang="en-US" dirty="0" smtClean="0">
                <a:solidFill>
                  <a:srgbClr val="228B22"/>
                </a:solidFill>
                <a:latin typeface="Courier New" panose="02070309020205020404" pitchFamily="49" charset="0"/>
              </a:rPr>
              <a:t>已知</a:t>
            </a:r>
            <a:r>
              <a:rPr lang="en-US" altLang="zh-CN" dirty="0" smtClean="0">
                <a:solidFill>
                  <a:srgbClr val="228B22"/>
                </a:solidFill>
                <a:latin typeface="Courier New" panose="02070309020205020404" pitchFamily="49" charset="0"/>
              </a:rPr>
              <a:t>v0</a:t>
            </a:r>
            <a:r>
              <a:rPr lang="zh-CN" altLang="en-US" dirty="0" smtClean="0">
                <a:solidFill>
                  <a:srgbClr val="228B22"/>
                </a:solidFill>
                <a:latin typeface="Courier New" panose="02070309020205020404" pitchFamily="49" charset="0"/>
              </a:rPr>
              <a:t>求</a:t>
            </a:r>
            <a:r>
              <a:rPr lang="en-US" altLang="zh-CN" dirty="0" smtClean="0">
                <a:solidFill>
                  <a:srgbClr val="228B22"/>
                </a:solidFill>
                <a:latin typeface="Courier New" panose="02070309020205020404" pitchFamily="49" charset="0"/>
              </a:rPr>
              <a:t>h0 sample h0</a:t>
            </a:r>
            <a:r>
              <a:rPr lang="zh-CN" altLang="en-US" dirty="0" smtClean="0">
                <a:solidFill>
                  <a:srgbClr val="228B22"/>
                </a:solidFill>
                <a:latin typeface="Courier New" panose="02070309020205020404" pitchFamily="49" charset="0"/>
              </a:rPr>
              <a:t>（</a:t>
            </a:r>
            <a:r>
              <a:rPr lang="en-US" altLang="zh-CN" dirty="0" smtClean="0">
                <a:solidFill>
                  <a:srgbClr val="228B22"/>
                </a:solidFill>
                <a:latin typeface="Courier New" panose="02070309020205020404" pitchFamily="49" charset="0"/>
              </a:rPr>
              <a:t>v0(1*V)</a:t>
            </a:r>
            <a:r>
              <a:rPr lang="en-US" altLang="zh-CN" dirty="0" err="1" smtClean="0">
                <a:solidFill>
                  <a:srgbClr val="228B22"/>
                </a:solidFill>
                <a:latin typeface="Courier New" panose="02070309020205020404" pitchFamily="49" charset="0"/>
              </a:rPr>
              <a:t>c×W</a:t>
            </a:r>
            <a:r>
              <a:rPr lang="en-US" altLang="zh-CN" dirty="0" smtClean="0">
                <a:solidFill>
                  <a:srgbClr val="228B22"/>
                </a:solidFill>
                <a:latin typeface="Courier New" panose="02070309020205020404" pitchFamily="49" charset="0"/>
              </a:rPr>
              <a:t>(V*H)</a:t>
            </a:r>
            <a:r>
              <a:rPr lang="zh-CN" altLang="en-US" dirty="0" smtClean="0">
                <a:solidFill>
                  <a:srgbClr val="228B22"/>
                </a:solidFill>
                <a:latin typeface="Courier New" panose="02070309020205020404" pitchFamily="49" charset="0"/>
              </a:rPr>
              <a:t>）</a:t>
            </a:r>
            <a:endParaRPr lang="en-US" altLang="zh-CN" b="0" i="0" u="none" strike="noStrike" baseline="0" dirty="0" smtClean="0">
              <a:solidFill>
                <a:srgbClr val="000000"/>
              </a:solidFill>
              <a:latin typeface="Courier New" panose="02070309020205020404" pitchFamily="49" charset="0"/>
            </a:endParaRPr>
          </a:p>
          <a:p>
            <a:r>
              <a:rPr lang="en-US" altLang="zh-CN" dirty="0" smtClean="0"/>
              <a:t>           </a:t>
            </a:r>
            <a:r>
              <a:rPr lang="en-US" altLang="zh-CN" dirty="0" err="1" smtClean="0"/>
              <a:t>p_h_V</a:t>
            </a:r>
            <a:r>
              <a:rPr lang="en-US" altLang="zh-CN" dirty="0" smtClean="0"/>
              <a:t>=sigmoid(v0*</a:t>
            </a:r>
            <a:r>
              <a:rPr lang="en-US" altLang="zh-CN" dirty="0" err="1" smtClean="0"/>
              <a:t>dw+dh</a:t>
            </a:r>
            <a:r>
              <a:rPr lang="en-US" altLang="zh-CN" dirty="0"/>
              <a:t>);</a:t>
            </a:r>
          </a:p>
          <a:p>
            <a:r>
              <a:rPr lang="en-US" altLang="zh-CN" dirty="0"/>
              <a:t>           </a:t>
            </a:r>
            <a:r>
              <a:rPr lang="en-US" altLang="zh-CN" dirty="0" smtClean="0"/>
              <a:t>h0=</a:t>
            </a:r>
            <a:r>
              <a:rPr lang="en-US" altLang="zh-CN" dirty="0" err="1" smtClean="0"/>
              <a:t>p_h_V</a:t>
            </a:r>
            <a:r>
              <a:rPr lang="en-US" altLang="zh-CN" dirty="0" smtClean="0"/>
              <a:t>&gt;rand(1,H);</a:t>
            </a:r>
          </a:p>
          <a:p>
            <a:r>
              <a:rPr lang="en-US" altLang="zh-CN" b="0" i="0" u="none" strike="noStrike" baseline="0" dirty="0" smtClean="0">
                <a:solidFill>
                  <a:srgbClr val="228B22"/>
                </a:solidFill>
                <a:latin typeface="Courier New" panose="02070309020205020404" pitchFamily="49" charset="0"/>
              </a:rPr>
              <a:t>    %</a:t>
            </a:r>
            <a:r>
              <a:rPr lang="zh-CN" altLang="en-US" dirty="0" smtClean="0">
                <a:solidFill>
                  <a:srgbClr val="228B22"/>
                </a:solidFill>
                <a:latin typeface="Courier New" panose="02070309020205020404" pitchFamily="49" charset="0"/>
              </a:rPr>
              <a:t>已知</a:t>
            </a:r>
            <a:r>
              <a:rPr lang="en-US" altLang="zh-CN" dirty="0" smtClean="0">
                <a:solidFill>
                  <a:srgbClr val="228B22"/>
                </a:solidFill>
                <a:latin typeface="Courier New" panose="02070309020205020404" pitchFamily="49" charset="0"/>
              </a:rPr>
              <a:t>h0</a:t>
            </a:r>
            <a:r>
              <a:rPr lang="zh-CN" altLang="en-US" dirty="0" smtClean="0">
                <a:solidFill>
                  <a:srgbClr val="228B22"/>
                </a:solidFill>
                <a:latin typeface="Courier New" panose="02070309020205020404" pitchFamily="49" charset="0"/>
              </a:rPr>
              <a:t>求</a:t>
            </a:r>
            <a:r>
              <a:rPr lang="en-US" altLang="zh-CN" dirty="0" smtClean="0">
                <a:solidFill>
                  <a:srgbClr val="228B22"/>
                </a:solidFill>
                <a:latin typeface="Courier New" panose="02070309020205020404" pitchFamily="49" charset="0"/>
              </a:rPr>
              <a:t>v0 sample v1</a:t>
            </a:r>
            <a:endParaRPr lang="en-US" altLang="zh-CN" dirty="0"/>
          </a:p>
          <a:p>
            <a:r>
              <a:rPr lang="en-US" altLang="zh-CN" dirty="0"/>
              <a:t>           </a:t>
            </a:r>
            <a:r>
              <a:rPr lang="en-US" altLang="zh-CN" dirty="0" err="1" smtClean="0"/>
              <a:t>p_v_H</a:t>
            </a:r>
            <a:r>
              <a:rPr lang="en-US" altLang="zh-CN" dirty="0" smtClean="0"/>
              <a:t>=sigmoid(h0*</a:t>
            </a:r>
            <a:r>
              <a:rPr lang="en-US" altLang="zh-CN" dirty="0" err="1" smtClean="0"/>
              <a:t>dw</a:t>
            </a:r>
            <a:r>
              <a:rPr lang="en-US" altLang="zh-CN" dirty="0"/>
              <a:t>'+dv);</a:t>
            </a:r>
          </a:p>
          <a:p>
            <a:r>
              <a:rPr lang="en-US" altLang="zh-CN" dirty="0"/>
              <a:t>           </a:t>
            </a:r>
            <a:r>
              <a:rPr lang="en-US" altLang="zh-CN" dirty="0" smtClean="0"/>
              <a:t>v1=</a:t>
            </a:r>
            <a:r>
              <a:rPr lang="en-US" altLang="zh-CN" dirty="0" err="1" smtClean="0"/>
              <a:t>p_v_H</a:t>
            </a:r>
            <a:r>
              <a:rPr lang="en-US" altLang="zh-CN" dirty="0" smtClean="0"/>
              <a:t>&gt;rand(1,V</a:t>
            </a:r>
            <a:r>
              <a:rPr lang="en-US" altLang="zh-CN" dirty="0"/>
              <a:t>);</a:t>
            </a:r>
          </a:p>
          <a:p>
            <a:endParaRPr lang="en-US" altLang="zh-CN" b="0" i="0" u="none" strike="noStrike" baseline="0" dirty="0" smtClean="0">
              <a:solidFill>
                <a:srgbClr val="000000"/>
              </a:solidFill>
              <a:latin typeface="Courier New" panose="02070309020205020404" pitchFamily="49" charset="0"/>
            </a:endParaRPr>
          </a:p>
        </p:txBody>
      </p:sp>
      <p:pic>
        <p:nvPicPr>
          <p:cNvPr id="11" name="图片 10"/>
          <p:cNvPicPr>
            <a:picLocks noChangeAspect="1"/>
          </p:cNvPicPr>
          <p:nvPr/>
        </p:nvPicPr>
        <p:blipFill>
          <a:blip r:embed="rId3"/>
          <a:stretch>
            <a:fillRect/>
          </a:stretch>
        </p:blipFill>
        <p:spPr>
          <a:xfrm>
            <a:off x="5569026" y="4605999"/>
            <a:ext cx="2808466" cy="1788890"/>
          </a:xfrm>
          <a:prstGeom prst="rect">
            <a:avLst/>
          </a:prstGeom>
        </p:spPr>
      </p:pic>
      <p:pic>
        <p:nvPicPr>
          <p:cNvPr id="12" name="内容占位符 5"/>
          <p:cNvPicPr>
            <a:picLocks noChangeAspect="1"/>
          </p:cNvPicPr>
          <p:nvPr/>
        </p:nvPicPr>
        <p:blipFill>
          <a:blip r:embed="rId2"/>
          <a:stretch>
            <a:fillRect/>
          </a:stretch>
        </p:blipFill>
        <p:spPr>
          <a:xfrm>
            <a:off x="5097367" y="2125267"/>
            <a:ext cx="3221429" cy="1071428"/>
          </a:xfrm>
          <a:prstGeom prst="rect">
            <a:avLst/>
          </a:prstGeom>
        </p:spPr>
      </p:pic>
      <p:cxnSp>
        <p:nvCxnSpPr>
          <p:cNvPr id="13" name="直接连接符 12"/>
          <p:cNvCxnSpPr/>
          <p:nvPr/>
        </p:nvCxnSpPr>
        <p:spPr>
          <a:xfrm>
            <a:off x="4906639" y="2600669"/>
            <a:ext cx="2511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544239" y="2814120"/>
            <a:ext cx="1275670" cy="13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5569026" y="3028949"/>
            <a:ext cx="1275670" cy="13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右箭头 16"/>
          <p:cNvSpPr/>
          <p:nvPr/>
        </p:nvSpPr>
        <p:spPr>
          <a:xfrm>
            <a:off x="3367720" y="2232009"/>
            <a:ext cx="1505552" cy="21345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dirty="0"/>
              <a:t>把</a:t>
            </a:r>
            <a:r>
              <a:rPr lang="en-US" altLang="zh-CN" sz="1200" dirty="0"/>
              <a:t>h</a:t>
            </a:r>
            <a:r>
              <a:rPr lang="en-US" altLang="zh-CN" sz="1200" baseline="30000" dirty="0"/>
              <a:t>(t)</a:t>
            </a:r>
            <a:r>
              <a:rPr lang="zh-CN" altLang="en-US" sz="1200" dirty="0"/>
              <a:t>看成</a:t>
            </a:r>
            <a:r>
              <a:rPr lang="zh-CN" altLang="en-US" sz="1200" dirty="0" smtClean="0"/>
              <a:t>向量</a:t>
            </a:r>
            <a:endParaRPr lang="en-US" altLang="zh-CN" sz="1200" dirty="0" smtClean="0"/>
          </a:p>
          <a:p>
            <a:pPr algn="ctr"/>
            <a:r>
              <a:rPr lang="en-US" altLang="zh-CN" sz="1200" dirty="0" smtClean="0"/>
              <a:t> </a:t>
            </a:r>
            <a:r>
              <a:rPr lang="en-US" altLang="zh-CN" sz="1200" dirty="0"/>
              <a:t>h</a:t>
            </a:r>
            <a:r>
              <a:rPr lang="en-US" altLang="zh-CN" sz="1200" baseline="-25000" dirty="0"/>
              <a:t>i</a:t>
            </a:r>
            <a:r>
              <a:rPr lang="en-US" altLang="zh-CN" sz="1200" baseline="30000" dirty="0"/>
              <a:t>(t</a:t>
            </a:r>
            <a:r>
              <a:rPr lang="en-US" altLang="zh-CN" sz="1200" baseline="30000" dirty="0" smtClean="0"/>
              <a:t>)</a:t>
            </a:r>
            <a:r>
              <a:rPr lang="zh-CN" altLang="en-US" sz="1200" dirty="0" smtClean="0"/>
              <a:t>为</a:t>
            </a:r>
            <a:r>
              <a:rPr lang="zh-CN" altLang="en-US" sz="1200" dirty="0"/>
              <a:t>其第</a:t>
            </a:r>
            <a:r>
              <a:rPr lang="en-US" altLang="zh-CN" sz="1200" dirty="0" err="1"/>
              <a:t>i</a:t>
            </a:r>
            <a:r>
              <a:rPr lang="zh-CN" altLang="en-US" sz="1200" dirty="0"/>
              <a:t>个分量</a:t>
            </a:r>
            <a:endParaRPr lang="zh-CN" altLang="en-US" sz="1200" baseline="30000" dirty="0"/>
          </a:p>
        </p:txBody>
      </p:sp>
    </p:spTree>
    <p:extLst>
      <p:ext uri="{BB962C8B-B14F-4D97-AF65-F5344CB8AC3E}">
        <p14:creationId xmlns:p14="http://schemas.microsoft.com/office/powerpoint/2010/main" val="209602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0-#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1+#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1+#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2"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1+#ppt_w/2"/>
                                          </p:val>
                                        </p:tav>
                                        <p:tav tm="100000">
                                          <p:val>
                                            <p:strVal val="#ppt_x"/>
                                          </p:val>
                                        </p:tav>
                                      </p:tavLst>
                                    </p:anim>
                                    <p:anim calcmode="lin" valueType="num">
                                      <p:cBhvr additive="base">
                                        <p:cTn id="5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pic>
        <p:nvPicPr>
          <p:cNvPr id="4" name="内容占位符 3"/>
          <p:cNvPicPr>
            <a:picLocks noGrp="1" noChangeAspect="1"/>
          </p:cNvPicPr>
          <p:nvPr>
            <p:ph idx="1"/>
          </p:nvPr>
        </p:nvPicPr>
        <p:blipFill>
          <a:blip r:embed="rId2"/>
          <a:stretch>
            <a:fillRect/>
          </a:stretch>
        </p:blipFill>
        <p:spPr>
          <a:xfrm>
            <a:off x="2483768" y="1772816"/>
            <a:ext cx="4432467" cy="1529863"/>
          </a:xfrm>
          <a:prstGeom prst="rect">
            <a:avLst/>
          </a:prstGeom>
        </p:spPr>
      </p:pic>
      <p:sp>
        <p:nvSpPr>
          <p:cNvPr id="5" name="矩形 4"/>
          <p:cNvSpPr/>
          <p:nvPr/>
        </p:nvSpPr>
        <p:spPr>
          <a:xfrm>
            <a:off x="442326" y="3545495"/>
            <a:ext cx="8515350" cy="923330"/>
          </a:xfrm>
          <a:prstGeom prst="rect">
            <a:avLst/>
          </a:prstGeom>
        </p:spPr>
        <p:txBody>
          <a:bodyPr wrap="square">
            <a:spAutoFit/>
          </a:bodyPr>
          <a:lstStyle/>
          <a:p>
            <a:r>
              <a:rPr lang="en-US" altLang="zh-CN" dirty="0" smtClean="0"/>
              <a:t>           </a:t>
            </a:r>
            <a:r>
              <a:rPr lang="en-US" altLang="zh-CN" dirty="0" smtClean="0"/>
              <a:t> </a:t>
            </a:r>
            <a:r>
              <a:rPr lang="en-US" altLang="zh-CN" dirty="0" err="1" smtClean="0"/>
              <a:t>dw</a:t>
            </a:r>
            <a:r>
              <a:rPr lang="en-US" altLang="zh-CN" dirty="0" smtClean="0"/>
              <a:t> </a:t>
            </a:r>
            <a:r>
              <a:rPr lang="en-US" altLang="zh-CN" dirty="0" smtClean="0"/>
              <a:t>= k * </a:t>
            </a:r>
            <a:r>
              <a:rPr lang="en-US" altLang="zh-CN" dirty="0" err="1" smtClean="0"/>
              <a:t>dw</a:t>
            </a:r>
            <a:r>
              <a:rPr lang="en-US" altLang="zh-CN" dirty="0" smtClean="0"/>
              <a:t> + </a:t>
            </a:r>
            <a:r>
              <a:rPr lang="en-US" altLang="zh-CN" dirty="0" err="1" smtClean="0"/>
              <a:t>lr</a:t>
            </a:r>
            <a:r>
              <a:rPr lang="en-US" altLang="zh-CN" dirty="0" smtClean="0"/>
              <a:t>*(v0' * sigmoid(v0*</a:t>
            </a:r>
            <a:r>
              <a:rPr lang="en-US" altLang="zh-CN" dirty="0" err="1" smtClean="0"/>
              <a:t>dw+dh</a:t>
            </a:r>
            <a:r>
              <a:rPr lang="en-US" altLang="zh-CN" dirty="0" smtClean="0"/>
              <a:t>) - v1' * sigmoid(v1 * </a:t>
            </a:r>
            <a:r>
              <a:rPr lang="en-US" altLang="zh-CN" dirty="0" err="1" smtClean="0"/>
              <a:t>dw</a:t>
            </a:r>
            <a:r>
              <a:rPr lang="en-US" altLang="zh-CN" dirty="0" smtClean="0"/>
              <a:t> + dh</a:t>
            </a:r>
            <a:r>
              <a:rPr lang="en-US" altLang="zh-CN" dirty="0"/>
              <a:t>));</a:t>
            </a:r>
          </a:p>
          <a:p>
            <a:r>
              <a:rPr lang="en-US" altLang="zh-CN" dirty="0"/>
              <a:t>            </a:t>
            </a:r>
            <a:r>
              <a:rPr lang="en-US" altLang="zh-CN" dirty="0" smtClean="0"/>
              <a:t>dv = dv + </a:t>
            </a:r>
            <a:r>
              <a:rPr lang="en-US" altLang="zh-CN" dirty="0" err="1" smtClean="0"/>
              <a:t>lr</a:t>
            </a:r>
            <a:r>
              <a:rPr lang="en-US" altLang="zh-CN" dirty="0" smtClean="0"/>
              <a:t> * (v0- v1);</a:t>
            </a:r>
            <a:endParaRPr lang="en-US" altLang="zh-CN" dirty="0"/>
          </a:p>
          <a:p>
            <a:r>
              <a:rPr lang="en-US" altLang="zh-CN" dirty="0"/>
              <a:t>            </a:t>
            </a:r>
            <a:r>
              <a:rPr lang="en-US" altLang="zh-CN" dirty="0" smtClean="0"/>
              <a:t>dh = dh + </a:t>
            </a:r>
            <a:r>
              <a:rPr lang="en-US" altLang="zh-CN" dirty="0" err="1" smtClean="0"/>
              <a:t>lr</a:t>
            </a:r>
            <a:r>
              <a:rPr lang="en-US" altLang="zh-CN" dirty="0" smtClean="0"/>
              <a:t> * (sigmoid(v0*</a:t>
            </a:r>
            <a:r>
              <a:rPr lang="en-US" altLang="zh-CN" dirty="0" err="1" smtClean="0"/>
              <a:t>dw+dh</a:t>
            </a:r>
            <a:r>
              <a:rPr lang="en-US" altLang="zh-CN" dirty="0" smtClean="0"/>
              <a:t>) - sigmoid(v1 * </a:t>
            </a:r>
            <a:r>
              <a:rPr lang="en-US" altLang="zh-CN" dirty="0" err="1" smtClean="0"/>
              <a:t>dw</a:t>
            </a:r>
            <a:r>
              <a:rPr lang="en-US" altLang="zh-CN" dirty="0" smtClean="0"/>
              <a:t> + dh</a:t>
            </a:r>
            <a:r>
              <a:rPr lang="en-US" altLang="zh-CN" dirty="0"/>
              <a:t>));</a:t>
            </a:r>
          </a:p>
        </p:txBody>
      </p:sp>
      <p:sp>
        <p:nvSpPr>
          <p:cNvPr id="6" name="内容占位符 4"/>
          <p:cNvSpPr txBox="1">
            <a:spLocks/>
          </p:cNvSpPr>
          <p:nvPr/>
        </p:nvSpPr>
        <p:spPr>
          <a:xfrm>
            <a:off x="590550" y="4711641"/>
            <a:ext cx="7886700" cy="1272135"/>
          </a:xfrm>
          <a:prstGeom prst="rect">
            <a:avLst/>
          </a:prstGeom>
        </p:spPr>
        <p:txBody>
          <a:bodyPr vert="horz" lIns="68580" tIns="34290" rIns="68580" bIns="3429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100" dirty="0" err="1"/>
              <a:t>lr</a:t>
            </a:r>
            <a:r>
              <a:rPr lang="zh-CN" altLang="en-US" sz="2100" dirty="0"/>
              <a:t>学习率</a:t>
            </a:r>
            <a:endParaRPr lang="en-US" altLang="zh-CN" sz="2100" dirty="0"/>
          </a:p>
          <a:p>
            <a:pPr>
              <a:lnSpc>
                <a:spcPct val="120000"/>
              </a:lnSpc>
            </a:pPr>
            <a:r>
              <a:rPr lang="en-US" altLang="zh-CN" sz="2100" dirty="0"/>
              <a:t>k</a:t>
            </a:r>
            <a:r>
              <a:rPr lang="zh-CN" altLang="en-US" sz="2100" dirty="0"/>
              <a:t>动量学习率，</a:t>
            </a:r>
            <a:r>
              <a:rPr lang="en-US" altLang="zh-CN" sz="2100" dirty="0" err="1"/>
              <a:t>lr</a:t>
            </a:r>
            <a:r>
              <a:rPr lang="zh-CN" altLang="en-US" sz="2100" dirty="0"/>
              <a:t>的选择很重要，</a:t>
            </a:r>
            <a:r>
              <a:rPr lang="en-US" altLang="zh-CN" sz="2100" dirty="0" err="1"/>
              <a:t>lr</a:t>
            </a:r>
            <a:r>
              <a:rPr lang="zh-CN" altLang="en-US" sz="2100" dirty="0"/>
              <a:t>大使得算法收敛加快，但过大可能引起算法不稳定，过小，收敛速度又变慢。而增加动量学习率，使得一次参数值修改方向不完全由当前样本下的似然函数梯度方向所决定，而是采用上一次参数数值修改方向与本次梯度方向的组合</a:t>
            </a:r>
            <a:r>
              <a:rPr lang="zh-CN" altLang="en-US" sz="2100" dirty="0" smtClean="0"/>
              <a:t>。</a:t>
            </a:r>
            <a:endParaRPr lang="en-US" altLang="zh-CN" sz="2100" dirty="0"/>
          </a:p>
        </p:txBody>
      </p:sp>
    </p:spTree>
    <p:extLst>
      <p:ext uri="{BB962C8B-B14F-4D97-AF65-F5344CB8AC3E}">
        <p14:creationId xmlns:p14="http://schemas.microsoft.com/office/powerpoint/2010/main" val="35447815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pic>
        <p:nvPicPr>
          <p:cNvPr id="4" name="内容占位符 3"/>
          <p:cNvPicPr>
            <a:picLocks noGrp="1" noChangeAspect="1"/>
          </p:cNvPicPr>
          <p:nvPr>
            <p:ph idx="1"/>
          </p:nvPr>
        </p:nvPicPr>
        <p:blipFill>
          <a:blip r:embed="rId3"/>
          <a:stretch>
            <a:fillRect/>
          </a:stretch>
        </p:blipFill>
        <p:spPr>
          <a:xfrm>
            <a:off x="980217" y="2333372"/>
            <a:ext cx="3852621" cy="3471891"/>
          </a:xfrm>
          <a:prstGeom prst="rect">
            <a:avLst/>
          </a:prstGeom>
        </p:spPr>
      </p:pic>
      <p:sp>
        <p:nvSpPr>
          <p:cNvPr id="5" name="文本框 4"/>
          <p:cNvSpPr txBox="1"/>
          <p:nvPr/>
        </p:nvSpPr>
        <p:spPr>
          <a:xfrm>
            <a:off x="4822635" y="3147231"/>
            <a:ext cx="4321366" cy="1477328"/>
          </a:xfrm>
          <a:prstGeom prst="rect">
            <a:avLst/>
          </a:prstGeom>
          <a:noFill/>
        </p:spPr>
        <p:txBody>
          <a:bodyPr wrap="square" rtlCol="0">
            <a:spAutoFit/>
          </a:bodyPr>
          <a:lstStyle/>
          <a:p>
            <a:r>
              <a:rPr lang="zh-CN" altLang="en-US" dirty="0" smtClean="0"/>
              <a:t>重复迭代该过程</a:t>
            </a:r>
            <a:r>
              <a:rPr lang="en-US" altLang="zh-CN" dirty="0" smtClean="0"/>
              <a:t>200</a:t>
            </a:r>
            <a:r>
              <a:rPr lang="zh-CN" altLang="en-US" dirty="0" smtClean="0"/>
              <a:t>次，</a:t>
            </a:r>
            <a:endParaRPr lang="en-US" altLang="zh-CN" dirty="0" smtClean="0"/>
          </a:p>
          <a:p>
            <a:r>
              <a:rPr lang="en-US" altLang="zh-CN" b="0" i="0" u="none" strike="noStrike" baseline="0" dirty="0" err="1" smtClean="0">
                <a:solidFill>
                  <a:srgbClr val="000000"/>
                </a:solidFill>
                <a:latin typeface="Courier New" panose="02070309020205020404" pitchFamily="49" charset="0"/>
              </a:rPr>
              <a:t>dw</a:t>
            </a:r>
            <a:r>
              <a:rPr lang="en-US" altLang="zh-CN" b="0" i="0" u="none" strike="noStrike" baseline="0" dirty="0" smtClean="0">
                <a:solidFill>
                  <a:srgbClr val="228B22"/>
                </a:solidFill>
                <a:latin typeface="Courier New" panose="02070309020205020404" pitchFamily="49" charset="0"/>
              </a:rPr>
              <a:t> %</a:t>
            </a:r>
            <a:r>
              <a:rPr lang="zh-CN" altLang="en-US" b="0" i="0" u="none" strike="noStrike" baseline="0" dirty="0" smtClean="0">
                <a:solidFill>
                  <a:srgbClr val="228B22"/>
                </a:solidFill>
                <a:latin typeface="Courier New" panose="02070309020205020404" pitchFamily="49" charset="0"/>
              </a:rPr>
              <a:t>权值</a:t>
            </a:r>
            <a:r>
              <a:rPr lang="en-US" altLang="zh-CN" b="0" i="0" u="none" strike="noStrike" baseline="0" dirty="0" smtClean="0">
                <a:solidFill>
                  <a:srgbClr val="228B22"/>
                </a:solidFill>
                <a:latin typeface="Courier New" panose="02070309020205020404" pitchFamily="49" charset="0"/>
              </a:rPr>
              <a:t>w</a:t>
            </a:r>
          </a:p>
          <a:p>
            <a:r>
              <a:rPr lang="en-US" altLang="zh-CN" b="0" i="0" u="none" strike="noStrike" baseline="0" dirty="0" smtClean="0">
                <a:solidFill>
                  <a:srgbClr val="000000"/>
                </a:solidFill>
                <a:latin typeface="Courier New" panose="02070309020205020404" pitchFamily="49" charset="0"/>
              </a:rPr>
              <a:t>dv</a:t>
            </a:r>
            <a:r>
              <a:rPr lang="en-US" altLang="zh-CN" b="0" i="0" u="none" strike="noStrike" baseline="0" dirty="0" smtClean="0">
                <a:solidFill>
                  <a:srgbClr val="228B22"/>
                </a:solidFill>
                <a:latin typeface="Courier New" panose="02070309020205020404" pitchFamily="49" charset="0"/>
              </a:rPr>
              <a:t> %</a:t>
            </a:r>
            <a:r>
              <a:rPr lang="zh-CN" altLang="en-US" b="0" i="0" u="none" strike="noStrike" baseline="0" dirty="0" smtClean="0">
                <a:solidFill>
                  <a:srgbClr val="228B22"/>
                </a:solidFill>
                <a:latin typeface="Courier New" panose="02070309020205020404" pitchFamily="49" charset="0"/>
              </a:rPr>
              <a:t>可视层的偏置</a:t>
            </a:r>
            <a:endParaRPr lang="en-US" altLang="zh-CN" b="0" i="0" u="none" strike="noStrike" baseline="0" dirty="0" smtClean="0">
              <a:solidFill>
                <a:srgbClr val="228B22"/>
              </a:solidFill>
              <a:latin typeface="Courier New" panose="02070309020205020404" pitchFamily="49" charset="0"/>
            </a:endParaRPr>
          </a:p>
          <a:p>
            <a:r>
              <a:rPr lang="en-US" altLang="zh-CN" b="0" i="0" u="none" strike="noStrike" baseline="0" dirty="0" smtClean="0">
                <a:solidFill>
                  <a:srgbClr val="000000"/>
                </a:solidFill>
                <a:latin typeface="Courier New" panose="02070309020205020404" pitchFamily="49" charset="0"/>
              </a:rPr>
              <a:t>dh</a:t>
            </a:r>
            <a:r>
              <a:rPr lang="en-US" altLang="zh-CN" b="0" i="0" u="none" strike="noStrike" baseline="0" dirty="0" smtClean="0">
                <a:solidFill>
                  <a:srgbClr val="228B22"/>
                </a:solidFill>
                <a:latin typeface="Courier New" panose="02070309020205020404" pitchFamily="49" charset="0"/>
              </a:rPr>
              <a:t> %</a:t>
            </a:r>
            <a:r>
              <a:rPr lang="zh-CN" altLang="en-US" b="0" i="0" u="none" strike="noStrike" baseline="0" dirty="0" smtClean="0">
                <a:solidFill>
                  <a:srgbClr val="228B22"/>
                </a:solidFill>
                <a:latin typeface="Courier New" panose="02070309020205020404" pitchFamily="49" charset="0"/>
              </a:rPr>
              <a:t>隐藏层的偏置</a:t>
            </a:r>
            <a:endParaRPr lang="en-US" altLang="zh-CN" b="0" i="0" u="none" strike="noStrike" baseline="0" dirty="0" smtClean="0">
              <a:solidFill>
                <a:srgbClr val="228B22"/>
              </a:solidFill>
              <a:latin typeface="Courier New" panose="02070309020205020404" pitchFamily="49" charset="0"/>
            </a:endParaRPr>
          </a:p>
          <a:p>
            <a:r>
              <a:rPr lang="zh-CN" altLang="en-US" dirty="0" smtClean="0"/>
              <a:t>均收敛后，输出</a:t>
            </a:r>
            <a:endParaRPr lang="en-US" altLang="zh-CN" b="0" i="0" u="none" strike="noStrike" baseline="0" dirty="0" smtClean="0">
              <a:solidFill>
                <a:srgbClr val="228B22"/>
              </a:solidFill>
              <a:latin typeface="Courier New" panose="02070309020205020404" pitchFamily="49" charset="0"/>
            </a:endParaRPr>
          </a:p>
        </p:txBody>
      </p:sp>
    </p:spTree>
    <p:extLst>
      <p:ext uri="{BB962C8B-B14F-4D97-AF65-F5344CB8AC3E}">
        <p14:creationId xmlns:p14="http://schemas.microsoft.com/office/powerpoint/2010/main" val="4690165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pic>
        <p:nvPicPr>
          <p:cNvPr id="7" name="内容占位符 6"/>
          <p:cNvPicPr>
            <a:picLocks noGrp="1" noChangeAspect="1"/>
          </p:cNvPicPr>
          <p:nvPr>
            <p:ph idx="1"/>
          </p:nvPr>
        </p:nvPicPr>
        <p:blipFill>
          <a:blip r:embed="rId2"/>
          <a:stretch>
            <a:fillRect/>
          </a:stretch>
        </p:blipFill>
        <p:spPr>
          <a:xfrm>
            <a:off x="1582010" y="1879437"/>
            <a:ext cx="5979981" cy="3263504"/>
          </a:xfrm>
          <a:prstGeom prst="rect">
            <a:avLst/>
          </a:prstGeom>
        </p:spPr>
      </p:pic>
      <p:pic>
        <p:nvPicPr>
          <p:cNvPr id="8" name="图片 7"/>
          <p:cNvPicPr>
            <a:picLocks noChangeAspect="1"/>
          </p:cNvPicPr>
          <p:nvPr/>
        </p:nvPicPr>
        <p:blipFill>
          <a:blip r:embed="rId3"/>
          <a:stretch>
            <a:fillRect/>
          </a:stretch>
        </p:blipFill>
        <p:spPr>
          <a:xfrm>
            <a:off x="2123903" y="5142941"/>
            <a:ext cx="5438088" cy="764272"/>
          </a:xfrm>
          <a:prstGeom prst="rect">
            <a:avLst/>
          </a:prstGeom>
        </p:spPr>
      </p:pic>
    </p:spTree>
    <p:extLst>
      <p:ext uri="{BB962C8B-B14F-4D97-AF65-F5344CB8AC3E}">
        <p14:creationId xmlns:p14="http://schemas.microsoft.com/office/powerpoint/2010/main" val="2903902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sp>
        <p:nvSpPr>
          <p:cNvPr id="3" name="内容占位符 2"/>
          <p:cNvSpPr>
            <a:spLocks noGrp="1"/>
          </p:cNvSpPr>
          <p:nvPr>
            <p:ph idx="1"/>
          </p:nvPr>
        </p:nvSpPr>
        <p:spPr/>
        <p:txBody>
          <a:bodyPr/>
          <a:lstStyle/>
          <a:p>
            <a:r>
              <a:rPr lang="zh-CN" altLang="en-US" sz="2400" dirty="0" smtClean="0"/>
              <a:t>如果应用于实数值</a:t>
            </a:r>
            <a:r>
              <a:rPr lang="zh-CN" altLang="en-US" sz="2400" dirty="0"/>
              <a:t>（</a:t>
            </a:r>
            <a:r>
              <a:rPr lang="zh-CN" altLang="en-US" sz="2400" dirty="0" smtClean="0"/>
              <a:t>非</a:t>
            </a:r>
            <a:r>
              <a:rPr lang="en-US" altLang="zh-CN" sz="2400" dirty="0" smtClean="0"/>
              <a:t>0-1</a:t>
            </a:r>
            <a:r>
              <a:rPr lang="zh-CN" altLang="en-US" sz="2400" dirty="0" smtClean="0"/>
              <a:t>值）数据，比如高斯分布的数据</a:t>
            </a:r>
            <a:endParaRPr lang="en-US" altLang="zh-CN" sz="2400" dirty="0" smtClean="0"/>
          </a:p>
          <a:p>
            <a:endParaRPr lang="zh-CN" altLang="en-US" dirty="0"/>
          </a:p>
        </p:txBody>
      </p:sp>
      <p:pic>
        <p:nvPicPr>
          <p:cNvPr id="4" name="图片 3"/>
          <p:cNvPicPr>
            <a:picLocks noChangeAspect="1"/>
          </p:cNvPicPr>
          <p:nvPr/>
        </p:nvPicPr>
        <p:blipFill>
          <a:blip r:embed="rId2"/>
          <a:stretch>
            <a:fillRect/>
          </a:stretch>
        </p:blipFill>
        <p:spPr>
          <a:xfrm>
            <a:off x="846999" y="2407014"/>
            <a:ext cx="7450000" cy="2435714"/>
          </a:xfrm>
          <a:prstGeom prst="rect">
            <a:avLst/>
          </a:prstGeom>
        </p:spPr>
      </p:pic>
      <p:pic>
        <p:nvPicPr>
          <p:cNvPr id="5" name="图片 4"/>
          <p:cNvPicPr>
            <a:picLocks noChangeAspect="1"/>
          </p:cNvPicPr>
          <p:nvPr/>
        </p:nvPicPr>
        <p:blipFill>
          <a:blip r:embed="rId3"/>
          <a:stretch>
            <a:fillRect/>
          </a:stretch>
        </p:blipFill>
        <p:spPr>
          <a:xfrm>
            <a:off x="1804142" y="5061009"/>
            <a:ext cx="5535714" cy="842858"/>
          </a:xfrm>
          <a:prstGeom prst="rect">
            <a:avLst/>
          </a:prstGeom>
        </p:spPr>
      </p:pic>
    </p:spTree>
    <p:extLst>
      <p:ext uri="{BB962C8B-B14F-4D97-AF65-F5344CB8AC3E}">
        <p14:creationId xmlns:p14="http://schemas.microsoft.com/office/powerpoint/2010/main" val="928959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pic>
        <p:nvPicPr>
          <p:cNvPr id="4" name="内容占位符 3"/>
          <p:cNvPicPr>
            <a:picLocks noGrp="1" noChangeAspect="1"/>
          </p:cNvPicPr>
          <p:nvPr>
            <p:ph idx="1"/>
          </p:nvPr>
        </p:nvPicPr>
        <p:blipFill>
          <a:blip r:embed="rId2"/>
          <a:stretch>
            <a:fillRect/>
          </a:stretch>
        </p:blipFill>
        <p:spPr>
          <a:xfrm>
            <a:off x="1921386" y="2125267"/>
            <a:ext cx="5301228" cy="3364706"/>
          </a:xfrm>
          <a:prstGeom prst="rect">
            <a:avLst/>
          </a:prstGeom>
        </p:spPr>
      </p:pic>
    </p:spTree>
    <p:extLst>
      <p:ext uri="{BB962C8B-B14F-4D97-AF65-F5344CB8AC3E}">
        <p14:creationId xmlns:p14="http://schemas.microsoft.com/office/powerpoint/2010/main" val="4898371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zh-CN" altLang="en-US" dirty="0"/>
              <a:t>目录</a:t>
            </a:r>
            <a:endParaRPr lang="en-US" altLang="zh-CN" dirty="0" smtClean="0"/>
          </a:p>
        </p:txBody>
      </p:sp>
      <p:sp>
        <p:nvSpPr>
          <p:cNvPr id="51" name="内容占位符 50"/>
          <p:cNvSpPr>
            <a:spLocks noGrp="1"/>
          </p:cNvSpPr>
          <p:nvPr>
            <p:ph idx="1"/>
          </p:nvPr>
        </p:nvSpPr>
        <p:spPr/>
        <p:txBody>
          <a:bodyPr/>
          <a:lstStyle/>
          <a:p>
            <a:r>
              <a:rPr lang="en-US" altLang="zh-CN" sz="2000" dirty="0"/>
              <a:t>RBM</a:t>
            </a:r>
            <a:r>
              <a:rPr lang="zh-CN" altLang="en-US" sz="2000" dirty="0"/>
              <a:t>的实现与案例分析</a:t>
            </a:r>
            <a:endParaRPr lang="zh-CN" altLang="en-US" sz="2000" dirty="0"/>
          </a:p>
        </p:txBody>
      </p:sp>
      <p:sp>
        <p:nvSpPr>
          <p:cNvPr id="5125"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zh-CN">
              <a:ea typeface="宋体" charset="-122"/>
            </a:endParaRPr>
          </a:p>
        </p:txBody>
      </p:sp>
      <p:sp>
        <p:nvSpPr>
          <p:cNvPr id="89134"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endParaRPr lang="zh-CN" altLang="en-US">
              <a:ea typeface="宋体" charset="-122"/>
            </a:endParaRPr>
          </a:p>
        </p:txBody>
      </p:sp>
      <p:sp>
        <p:nvSpPr>
          <p:cNvPr id="89135"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w="0" algn="ctr">
            <a:noFill/>
            <a:miter lim="800000"/>
            <a:headEnd/>
            <a:tailEnd/>
          </a:ln>
          <a:effectLst/>
        </p:spPr>
        <p:txBody>
          <a:bodyPr wrap="none" anchor="ctr"/>
          <a:lstStyle/>
          <a:p>
            <a:endParaRPr lang="zh-CN" altLang="en-US">
              <a:ea typeface="宋体" charset="-122"/>
            </a:endParaRPr>
          </a:p>
        </p:txBody>
      </p:sp>
      <p:sp>
        <p:nvSpPr>
          <p:cNvPr id="5129" name="AutoShape 49"/>
          <p:cNvSpPr>
            <a:spLocks noChangeArrowheads="1"/>
          </p:cNvSpPr>
          <p:nvPr/>
        </p:nvSpPr>
        <p:spPr bwMode="gray">
          <a:xfrm>
            <a:off x="1957710" y="5081240"/>
            <a:ext cx="385971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基于受限的玻尔兹曼机的案例</a:t>
            </a:r>
            <a:endParaRPr lang="zh-CN" altLang="en-US" dirty="0"/>
          </a:p>
        </p:txBody>
      </p:sp>
      <p:sp>
        <p:nvSpPr>
          <p:cNvPr id="5130" name="AutoShape 50"/>
          <p:cNvSpPr>
            <a:spLocks noChangeArrowheads="1"/>
          </p:cNvSpPr>
          <p:nvPr/>
        </p:nvSpPr>
        <p:spPr bwMode="gray">
          <a:xfrm>
            <a:off x="2438400" y="4077072"/>
            <a:ext cx="3573760" cy="508000"/>
          </a:xfrm>
          <a:prstGeom prst="roundRect">
            <a:avLst>
              <a:gd name="adj" fmla="val 50000"/>
            </a:avLst>
          </a:prstGeom>
          <a:solidFill>
            <a:srgbClr val="00B0F0"/>
          </a:solidFill>
          <a:ln w="28575" algn="ctr">
            <a:solidFill>
              <a:schemeClr val="bg2"/>
            </a:solidFill>
            <a:round/>
            <a:headEnd/>
            <a:tailEnd/>
          </a:ln>
        </p:spPr>
        <p:txBody>
          <a:bodyPr wrap="none" anchor="ctr"/>
          <a:lstStyle/>
          <a:p>
            <a:r>
              <a:rPr lang="zh-CN" altLang="en-US" dirty="0"/>
              <a:t>受限的玻尔兹曼机有哪些用途？</a:t>
            </a:r>
            <a:endParaRPr lang="en-US" altLang="zh-CN" dirty="0"/>
          </a:p>
        </p:txBody>
      </p:sp>
      <p:sp>
        <p:nvSpPr>
          <p:cNvPr id="5131" name="AutoShape 51"/>
          <p:cNvSpPr>
            <a:spLocks noChangeArrowheads="1"/>
          </p:cNvSpPr>
          <p:nvPr/>
        </p:nvSpPr>
        <p:spPr bwMode="gray">
          <a:xfrm>
            <a:off x="2356520" y="2924944"/>
            <a:ext cx="365564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受限的玻尔兹曼机该如何实现？</a:t>
            </a:r>
            <a:endParaRPr lang="en-US" altLang="zh-CN" dirty="0"/>
          </a:p>
        </p:txBody>
      </p:sp>
      <p:sp>
        <p:nvSpPr>
          <p:cNvPr id="5132" name="AutoShape 52"/>
          <p:cNvSpPr>
            <a:spLocks noChangeArrowheads="1"/>
          </p:cNvSpPr>
          <p:nvPr/>
        </p:nvSpPr>
        <p:spPr bwMode="gray">
          <a:xfrm>
            <a:off x="1930600" y="1988840"/>
            <a:ext cx="3886820" cy="508000"/>
          </a:xfrm>
          <a:prstGeom prst="roundRect">
            <a:avLst>
              <a:gd name="adj" fmla="val 50000"/>
            </a:avLst>
          </a:prstGeom>
          <a:noFill/>
          <a:ln w="28575" algn="ctr">
            <a:solidFill>
              <a:schemeClr val="bg2"/>
            </a:solidFill>
            <a:round/>
            <a:headEnd/>
            <a:tailEnd/>
          </a:ln>
        </p:spPr>
        <p:txBody>
          <a:bodyPr wrap="none" anchor="ctr"/>
          <a:lstStyle/>
          <a:p>
            <a:r>
              <a:rPr lang="zh-CN" altLang="en-US" dirty="0"/>
              <a:t>玻尔兹曼机到底描述的是什么？</a:t>
            </a:r>
            <a:endParaRPr lang="en-US" altLang="zh-CN" dirty="0"/>
          </a:p>
        </p:txBody>
      </p:sp>
      <p:grpSp>
        <p:nvGrpSpPr>
          <p:cNvPr id="5133" name="Group 53"/>
          <p:cNvGrpSpPr>
            <a:grpSpLocks/>
          </p:cNvGrpSpPr>
          <p:nvPr/>
        </p:nvGrpSpPr>
        <p:grpSpPr bwMode="auto">
          <a:xfrm>
            <a:off x="1619672" y="2054720"/>
            <a:ext cx="381000" cy="381000"/>
            <a:chOff x="2078" y="1680"/>
            <a:chExt cx="1615" cy="1615"/>
          </a:xfrm>
        </p:grpSpPr>
        <p:sp>
          <p:nvSpPr>
            <p:cNvPr id="5162"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63"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44" name="Oval 56"/>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65" name="Oval 57"/>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46" name="Oval 58"/>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7" name="Oval 59"/>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4" name="Group 60"/>
          <p:cNvGrpSpPr>
            <a:grpSpLocks/>
          </p:cNvGrpSpPr>
          <p:nvPr/>
        </p:nvGrpSpPr>
        <p:grpSpPr bwMode="auto">
          <a:xfrm>
            <a:off x="2051720" y="3031307"/>
            <a:ext cx="381000" cy="381000"/>
            <a:chOff x="2078" y="1680"/>
            <a:chExt cx="1615" cy="1615"/>
          </a:xfrm>
        </p:grpSpPr>
        <p:sp>
          <p:nvSpPr>
            <p:cNvPr id="5156"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7"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1"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9"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53"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1"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5" name="Group 67"/>
          <p:cNvGrpSpPr>
            <a:grpSpLocks/>
          </p:cNvGrpSpPr>
          <p:nvPr/>
        </p:nvGrpSpPr>
        <p:grpSpPr bwMode="auto">
          <a:xfrm>
            <a:off x="2133600" y="4153272"/>
            <a:ext cx="381000" cy="381000"/>
            <a:chOff x="2078" y="1680"/>
            <a:chExt cx="1615" cy="1615"/>
          </a:xfrm>
        </p:grpSpPr>
        <p:sp>
          <p:nvSpPr>
            <p:cNvPr id="5150"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1"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8" name="Oval 7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3" name="Oval 71"/>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zh-CN" altLang="en-US">
                <a:ea typeface="宋体" charset="-122"/>
              </a:endParaRPr>
            </a:p>
          </p:txBody>
        </p:sp>
        <p:sp>
          <p:nvSpPr>
            <p:cNvPr id="89160" name="Oval 7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55" name="Oval 73"/>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6" name="Group 74"/>
          <p:cNvGrpSpPr>
            <a:grpSpLocks/>
          </p:cNvGrpSpPr>
          <p:nvPr/>
        </p:nvGrpSpPr>
        <p:grpSpPr bwMode="auto">
          <a:xfrm>
            <a:off x="1669678" y="5182840"/>
            <a:ext cx="381000" cy="381000"/>
            <a:chOff x="2078" y="1680"/>
            <a:chExt cx="1615" cy="1615"/>
          </a:xfrm>
        </p:grpSpPr>
        <p:sp>
          <p:nvSpPr>
            <p:cNvPr id="51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65" name="Oval 77"/>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47" name="Oval 78"/>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67" name="Oval 79"/>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49" name="Oval 80"/>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ea typeface="宋体" charset="-122"/>
              </a:endParaRPr>
            </a:p>
          </p:txBody>
        </p:sp>
      </p:grpSp>
    </p:spTree>
    <p:extLst>
      <p:ext uri="{BB962C8B-B14F-4D97-AF65-F5344CB8AC3E}">
        <p14:creationId xmlns:p14="http://schemas.microsoft.com/office/powerpoint/2010/main" val="9902516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zh-CN" altLang="en-US" dirty="0"/>
              <a:t>目录</a:t>
            </a:r>
            <a:endParaRPr lang="en-US" altLang="zh-CN" dirty="0" smtClean="0"/>
          </a:p>
        </p:txBody>
      </p:sp>
      <p:sp>
        <p:nvSpPr>
          <p:cNvPr id="51" name="内容占位符 50"/>
          <p:cNvSpPr>
            <a:spLocks noGrp="1"/>
          </p:cNvSpPr>
          <p:nvPr>
            <p:ph idx="1"/>
          </p:nvPr>
        </p:nvSpPr>
        <p:spPr/>
        <p:txBody>
          <a:bodyPr/>
          <a:lstStyle/>
          <a:p>
            <a:r>
              <a:rPr lang="en-US" altLang="zh-CN" sz="2000" dirty="0"/>
              <a:t>RBM</a:t>
            </a:r>
            <a:r>
              <a:rPr lang="zh-CN" altLang="en-US" sz="2000" dirty="0"/>
              <a:t>的实现与案例分析</a:t>
            </a:r>
            <a:endParaRPr lang="zh-CN" altLang="en-US" sz="2000" dirty="0"/>
          </a:p>
        </p:txBody>
      </p:sp>
      <p:sp>
        <p:nvSpPr>
          <p:cNvPr id="5125"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zh-CN">
              <a:ea typeface="宋体" charset="-122"/>
            </a:endParaRPr>
          </a:p>
        </p:txBody>
      </p:sp>
      <p:sp>
        <p:nvSpPr>
          <p:cNvPr id="89134"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endParaRPr lang="zh-CN" altLang="en-US">
              <a:ea typeface="宋体" charset="-122"/>
            </a:endParaRPr>
          </a:p>
        </p:txBody>
      </p:sp>
      <p:sp>
        <p:nvSpPr>
          <p:cNvPr id="89135"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w="0" algn="ctr">
            <a:noFill/>
            <a:miter lim="800000"/>
            <a:headEnd/>
            <a:tailEnd/>
          </a:ln>
          <a:effectLst/>
        </p:spPr>
        <p:txBody>
          <a:bodyPr wrap="none" anchor="ctr"/>
          <a:lstStyle/>
          <a:p>
            <a:endParaRPr lang="zh-CN" altLang="en-US">
              <a:ea typeface="宋体" charset="-122"/>
            </a:endParaRPr>
          </a:p>
        </p:txBody>
      </p:sp>
      <p:sp>
        <p:nvSpPr>
          <p:cNvPr id="5129" name="AutoShape 49"/>
          <p:cNvSpPr>
            <a:spLocks noChangeArrowheads="1"/>
          </p:cNvSpPr>
          <p:nvPr/>
        </p:nvSpPr>
        <p:spPr bwMode="gray">
          <a:xfrm>
            <a:off x="1957710" y="5081240"/>
            <a:ext cx="385971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基于受限的玻尔兹曼机的案例</a:t>
            </a:r>
            <a:endParaRPr lang="zh-CN" altLang="en-US" dirty="0"/>
          </a:p>
        </p:txBody>
      </p:sp>
      <p:sp>
        <p:nvSpPr>
          <p:cNvPr id="5130" name="AutoShape 50"/>
          <p:cNvSpPr>
            <a:spLocks noChangeArrowheads="1"/>
          </p:cNvSpPr>
          <p:nvPr/>
        </p:nvSpPr>
        <p:spPr bwMode="gray">
          <a:xfrm>
            <a:off x="2438400" y="4077072"/>
            <a:ext cx="357376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受限的玻尔兹曼机有哪些用途？</a:t>
            </a:r>
            <a:endParaRPr lang="en-US" altLang="zh-CN" dirty="0"/>
          </a:p>
        </p:txBody>
      </p:sp>
      <p:sp>
        <p:nvSpPr>
          <p:cNvPr id="5131" name="AutoShape 51"/>
          <p:cNvSpPr>
            <a:spLocks noChangeArrowheads="1"/>
          </p:cNvSpPr>
          <p:nvPr/>
        </p:nvSpPr>
        <p:spPr bwMode="gray">
          <a:xfrm>
            <a:off x="2356520" y="2924944"/>
            <a:ext cx="365564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受限的玻尔兹曼机该如何实现？</a:t>
            </a:r>
            <a:endParaRPr lang="en-US" altLang="zh-CN" dirty="0"/>
          </a:p>
        </p:txBody>
      </p:sp>
      <p:sp>
        <p:nvSpPr>
          <p:cNvPr id="5132" name="AutoShape 52"/>
          <p:cNvSpPr>
            <a:spLocks noChangeArrowheads="1"/>
          </p:cNvSpPr>
          <p:nvPr/>
        </p:nvSpPr>
        <p:spPr bwMode="gray">
          <a:xfrm>
            <a:off x="1930600" y="1988840"/>
            <a:ext cx="3886820" cy="508000"/>
          </a:xfrm>
          <a:prstGeom prst="roundRect">
            <a:avLst>
              <a:gd name="adj" fmla="val 50000"/>
            </a:avLst>
          </a:prstGeom>
          <a:noFill/>
          <a:ln w="28575" algn="ctr">
            <a:solidFill>
              <a:schemeClr val="bg2"/>
            </a:solidFill>
            <a:round/>
            <a:headEnd/>
            <a:tailEnd/>
          </a:ln>
        </p:spPr>
        <p:txBody>
          <a:bodyPr wrap="none" anchor="ctr"/>
          <a:lstStyle/>
          <a:p>
            <a:r>
              <a:rPr lang="zh-CN" altLang="en-US" dirty="0"/>
              <a:t>玻尔兹曼机到底描述的是什么？</a:t>
            </a:r>
            <a:endParaRPr lang="en-US" altLang="zh-CN" dirty="0"/>
          </a:p>
        </p:txBody>
      </p:sp>
      <p:grpSp>
        <p:nvGrpSpPr>
          <p:cNvPr id="5133" name="Group 53"/>
          <p:cNvGrpSpPr>
            <a:grpSpLocks/>
          </p:cNvGrpSpPr>
          <p:nvPr/>
        </p:nvGrpSpPr>
        <p:grpSpPr bwMode="auto">
          <a:xfrm>
            <a:off x="1619672" y="2054720"/>
            <a:ext cx="381000" cy="381000"/>
            <a:chOff x="2078" y="1680"/>
            <a:chExt cx="1615" cy="1615"/>
          </a:xfrm>
        </p:grpSpPr>
        <p:sp>
          <p:nvSpPr>
            <p:cNvPr id="5162"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63"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44" name="Oval 56"/>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65" name="Oval 57"/>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46" name="Oval 58"/>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7" name="Oval 59"/>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4" name="Group 60"/>
          <p:cNvGrpSpPr>
            <a:grpSpLocks/>
          </p:cNvGrpSpPr>
          <p:nvPr/>
        </p:nvGrpSpPr>
        <p:grpSpPr bwMode="auto">
          <a:xfrm>
            <a:off x="2051720" y="3031307"/>
            <a:ext cx="381000" cy="381000"/>
            <a:chOff x="2078" y="1680"/>
            <a:chExt cx="1615" cy="1615"/>
          </a:xfrm>
        </p:grpSpPr>
        <p:sp>
          <p:nvSpPr>
            <p:cNvPr id="5156"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7"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1"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9"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53"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1"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5" name="Group 67"/>
          <p:cNvGrpSpPr>
            <a:grpSpLocks/>
          </p:cNvGrpSpPr>
          <p:nvPr/>
        </p:nvGrpSpPr>
        <p:grpSpPr bwMode="auto">
          <a:xfrm>
            <a:off x="2133600" y="4153272"/>
            <a:ext cx="381000" cy="381000"/>
            <a:chOff x="2078" y="1680"/>
            <a:chExt cx="1615" cy="1615"/>
          </a:xfrm>
        </p:grpSpPr>
        <p:sp>
          <p:nvSpPr>
            <p:cNvPr id="5150"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1"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8" name="Oval 7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3" name="Oval 71"/>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zh-CN" altLang="en-US">
                <a:ea typeface="宋体" charset="-122"/>
              </a:endParaRPr>
            </a:p>
          </p:txBody>
        </p:sp>
        <p:sp>
          <p:nvSpPr>
            <p:cNvPr id="89160" name="Oval 7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55" name="Oval 73"/>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6" name="Group 74"/>
          <p:cNvGrpSpPr>
            <a:grpSpLocks/>
          </p:cNvGrpSpPr>
          <p:nvPr/>
        </p:nvGrpSpPr>
        <p:grpSpPr bwMode="auto">
          <a:xfrm>
            <a:off x="1669678" y="5182840"/>
            <a:ext cx="381000" cy="381000"/>
            <a:chOff x="2078" y="1680"/>
            <a:chExt cx="1615" cy="1615"/>
          </a:xfrm>
        </p:grpSpPr>
        <p:sp>
          <p:nvSpPr>
            <p:cNvPr id="51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65" name="Oval 77"/>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47" name="Oval 78"/>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67" name="Oval 79"/>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49" name="Oval 80"/>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ea typeface="宋体"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受限的玻尔兹曼机有哪些用途？</a:t>
            </a:r>
            <a:endParaRPr lang="zh-CN" altLang="en-US" dirty="0"/>
          </a:p>
        </p:txBody>
      </p:sp>
      <p:sp>
        <p:nvSpPr>
          <p:cNvPr id="3" name="内容占位符 2"/>
          <p:cNvSpPr>
            <a:spLocks noGrp="1"/>
          </p:cNvSpPr>
          <p:nvPr>
            <p:ph idx="1"/>
          </p:nvPr>
        </p:nvSpPr>
        <p:spPr/>
        <p:txBody>
          <a:bodyPr/>
          <a:lstStyle/>
          <a:p>
            <a:r>
              <a:rPr lang="en-US" altLang="zh-CN" sz="2400" dirty="0" smtClean="0"/>
              <a:t>1.</a:t>
            </a:r>
            <a:r>
              <a:rPr lang="zh-CN" altLang="en-US" sz="2400" dirty="0" smtClean="0"/>
              <a:t>生成相同分布的数据</a:t>
            </a:r>
            <a:endParaRPr lang="en-US" altLang="zh-CN" sz="2400" dirty="0" smtClean="0"/>
          </a:p>
          <a:p>
            <a:endParaRPr lang="zh-CN" altLang="en-US" dirty="0"/>
          </a:p>
        </p:txBody>
      </p:sp>
      <p:pic>
        <p:nvPicPr>
          <p:cNvPr id="4" name="图片 3"/>
          <p:cNvPicPr>
            <a:picLocks noChangeAspect="1"/>
          </p:cNvPicPr>
          <p:nvPr/>
        </p:nvPicPr>
        <p:blipFill>
          <a:blip r:embed="rId2"/>
          <a:stretch>
            <a:fillRect/>
          </a:stretch>
        </p:blipFill>
        <p:spPr>
          <a:xfrm>
            <a:off x="1372000" y="2697568"/>
            <a:ext cx="6400000" cy="2585714"/>
          </a:xfrm>
          <a:prstGeom prst="rect">
            <a:avLst/>
          </a:prstGeom>
        </p:spPr>
      </p:pic>
    </p:spTree>
    <p:extLst>
      <p:ext uri="{BB962C8B-B14F-4D97-AF65-F5344CB8AC3E}">
        <p14:creationId xmlns:p14="http://schemas.microsoft.com/office/powerpoint/2010/main" val="18338313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受限的玻尔兹曼机有哪些用途？</a:t>
            </a:r>
            <a:endParaRPr lang="zh-CN" altLang="en-US" dirty="0"/>
          </a:p>
        </p:txBody>
      </p:sp>
      <p:sp>
        <p:nvSpPr>
          <p:cNvPr id="3" name="内容占位符 2"/>
          <p:cNvSpPr>
            <a:spLocks noGrp="1"/>
          </p:cNvSpPr>
          <p:nvPr>
            <p:ph idx="1"/>
          </p:nvPr>
        </p:nvSpPr>
        <p:spPr/>
        <p:txBody>
          <a:bodyPr/>
          <a:lstStyle/>
          <a:p>
            <a:r>
              <a:rPr lang="en-US" altLang="zh-CN" sz="2400" dirty="0" smtClean="0"/>
              <a:t>2.</a:t>
            </a:r>
            <a:r>
              <a:rPr lang="zh-CN" altLang="en-US" sz="2400" dirty="0" smtClean="0"/>
              <a:t>特征提取、数据降维</a:t>
            </a:r>
            <a:endParaRPr lang="en-US" altLang="zh-CN" sz="2400" dirty="0" smtClean="0"/>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4572000" y="2226469"/>
            <a:ext cx="2850779" cy="3542050"/>
          </a:xfrm>
          <a:prstGeom prst="rect">
            <a:avLst/>
          </a:prstGeom>
        </p:spPr>
      </p:pic>
      <p:pic>
        <p:nvPicPr>
          <p:cNvPr id="5" name="图片 4"/>
          <p:cNvPicPr>
            <a:picLocks noChangeAspect="1"/>
          </p:cNvPicPr>
          <p:nvPr/>
        </p:nvPicPr>
        <p:blipFill>
          <a:blip r:embed="rId3"/>
          <a:stretch>
            <a:fillRect/>
          </a:stretch>
        </p:blipFill>
        <p:spPr>
          <a:xfrm>
            <a:off x="1128897" y="2754233"/>
            <a:ext cx="2942857" cy="3014286"/>
          </a:xfrm>
          <a:prstGeom prst="rect">
            <a:avLst/>
          </a:prstGeom>
        </p:spPr>
      </p:pic>
    </p:spTree>
    <p:extLst>
      <p:ext uri="{BB962C8B-B14F-4D97-AF65-F5344CB8AC3E}">
        <p14:creationId xmlns:p14="http://schemas.microsoft.com/office/powerpoint/2010/main" val="202185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受限的玻尔兹曼机有哪些用途？</a:t>
            </a:r>
            <a:endParaRPr lang="zh-CN" altLang="en-US" dirty="0"/>
          </a:p>
        </p:txBody>
      </p:sp>
      <p:sp>
        <p:nvSpPr>
          <p:cNvPr id="3" name="内容占位符 2"/>
          <p:cNvSpPr>
            <a:spLocks noGrp="1"/>
          </p:cNvSpPr>
          <p:nvPr>
            <p:ph idx="1"/>
          </p:nvPr>
        </p:nvSpPr>
        <p:spPr/>
        <p:txBody>
          <a:bodyPr/>
          <a:lstStyle/>
          <a:p>
            <a:r>
              <a:rPr lang="en-US" altLang="zh-CN" sz="2400" dirty="0" smtClean="0"/>
              <a:t>3.</a:t>
            </a:r>
            <a:r>
              <a:rPr lang="zh-CN" altLang="en-US" sz="2400" dirty="0" smtClean="0"/>
              <a:t>分类</a:t>
            </a:r>
            <a:endParaRPr lang="en-US" altLang="zh-CN" sz="2400" dirty="0" smtClean="0"/>
          </a:p>
          <a:p>
            <a:pPr marL="0" indent="0">
              <a:buNone/>
            </a:pPr>
            <a:r>
              <a:rPr lang="en-US" altLang="zh-CN" sz="2000" dirty="0"/>
              <a:t>1</a:t>
            </a:r>
            <a:r>
              <a:rPr lang="zh-CN" altLang="en-US" sz="2000" dirty="0" smtClean="0"/>
              <a:t>）</a:t>
            </a:r>
            <a:r>
              <a:rPr lang="zh-CN" altLang="en-US" sz="2000" dirty="0"/>
              <a:t>把特征向量和标签作为</a:t>
            </a:r>
            <a:r>
              <a:rPr lang="en-US" altLang="zh-CN" sz="2000" dirty="0"/>
              <a:t>RBM</a:t>
            </a:r>
            <a:r>
              <a:rPr lang="zh-CN" altLang="en-US" sz="2000" dirty="0"/>
              <a:t>的可视层输入，训练</a:t>
            </a:r>
            <a:r>
              <a:rPr lang="en-US" altLang="zh-CN" sz="2000" dirty="0"/>
              <a:t>RBM</a:t>
            </a:r>
            <a:r>
              <a:rPr lang="zh-CN" altLang="en-US" sz="2000" dirty="0"/>
              <a:t>作为特征向量和标签的生成模型</a:t>
            </a:r>
            <a:endParaRPr lang="en-US" altLang="zh-CN" sz="2400" dirty="0" smtClean="0"/>
          </a:p>
          <a:p>
            <a:endParaRPr lang="zh-CN" altLang="en-US" dirty="0"/>
          </a:p>
        </p:txBody>
      </p:sp>
      <p:pic>
        <p:nvPicPr>
          <p:cNvPr id="4" name="图片 3"/>
          <p:cNvPicPr>
            <a:picLocks noChangeAspect="1"/>
          </p:cNvPicPr>
          <p:nvPr/>
        </p:nvPicPr>
        <p:blipFill>
          <a:blip r:embed="rId2"/>
          <a:stretch>
            <a:fillRect/>
          </a:stretch>
        </p:blipFill>
        <p:spPr>
          <a:xfrm>
            <a:off x="1425572" y="2747116"/>
            <a:ext cx="6292857" cy="2742857"/>
          </a:xfrm>
          <a:prstGeom prst="rect">
            <a:avLst/>
          </a:prstGeom>
        </p:spPr>
      </p:pic>
    </p:spTree>
    <p:extLst>
      <p:ext uri="{BB962C8B-B14F-4D97-AF65-F5344CB8AC3E}">
        <p14:creationId xmlns:p14="http://schemas.microsoft.com/office/powerpoint/2010/main" val="22891174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受限的玻尔兹曼机有哪些用途？</a:t>
            </a:r>
            <a:endParaRPr lang="zh-CN" altLang="en-US" dirty="0"/>
          </a:p>
        </p:txBody>
      </p:sp>
      <p:sp>
        <p:nvSpPr>
          <p:cNvPr id="3" name="内容占位符 2"/>
          <p:cNvSpPr>
            <a:spLocks noGrp="1"/>
          </p:cNvSpPr>
          <p:nvPr>
            <p:ph idx="1"/>
          </p:nvPr>
        </p:nvSpPr>
        <p:spPr/>
        <p:txBody>
          <a:bodyPr/>
          <a:lstStyle/>
          <a:p>
            <a:r>
              <a:rPr lang="en-US" altLang="zh-CN" sz="2400" dirty="0" smtClean="0"/>
              <a:t>3.</a:t>
            </a:r>
            <a:r>
              <a:rPr lang="zh-CN" altLang="en-US" sz="2400" dirty="0" smtClean="0"/>
              <a:t>分类</a:t>
            </a:r>
            <a:endParaRPr lang="en-US" altLang="zh-CN" sz="2000" dirty="0" smtClean="0"/>
          </a:p>
          <a:p>
            <a:pPr marL="0" indent="0">
              <a:buNone/>
            </a:pPr>
            <a:r>
              <a:rPr lang="en-US" altLang="zh-CN" sz="2000" dirty="0"/>
              <a:t>2</a:t>
            </a:r>
            <a:r>
              <a:rPr lang="zh-CN" altLang="en-US" sz="2000" dirty="0" smtClean="0"/>
              <a:t>）</a:t>
            </a:r>
            <a:r>
              <a:rPr lang="zh-CN" altLang="en-US" sz="2000" dirty="0" smtClean="0"/>
              <a:t>把</a:t>
            </a:r>
            <a:r>
              <a:rPr lang="en-US" altLang="zh-CN" sz="2000" dirty="0"/>
              <a:t>RBM</a:t>
            </a:r>
            <a:r>
              <a:rPr lang="zh-CN" altLang="en-US" sz="2000" dirty="0"/>
              <a:t>隐层输出作为其他标准分类器的特征输入（例如</a:t>
            </a:r>
            <a:r>
              <a:rPr lang="en-US" altLang="zh-CN" sz="2000" dirty="0"/>
              <a:t>DBN</a:t>
            </a:r>
            <a:r>
              <a:rPr lang="zh-CN" altLang="en-US" sz="2000" dirty="0" smtClean="0"/>
              <a:t>）</a:t>
            </a:r>
            <a:endParaRPr lang="en-US" altLang="zh-CN" sz="2000" dirty="0" smtClean="0"/>
          </a:p>
          <a:p>
            <a:pPr marL="0" indent="0">
              <a:buNone/>
            </a:pPr>
            <a:endParaRPr lang="en-US" altLang="zh-CN" sz="2000" dirty="0" smtClean="0"/>
          </a:p>
        </p:txBody>
      </p:sp>
      <p:pic>
        <p:nvPicPr>
          <p:cNvPr id="4" name="图片 3"/>
          <p:cNvPicPr>
            <a:picLocks noChangeAspect="1"/>
          </p:cNvPicPr>
          <p:nvPr/>
        </p:nvPicPr>
        <p:blipFill>
          <a:blip r:embed="rId2"/>
          <a:stretch>
            <a:fillRect/>
          </a:stretch>
        </p:blipFill>
        <p:spPr>
          <a:xfrm>
            <a:off x="2555776" y="2132856"/>
            <a:ext cx="3619048" cy="3961905"/>
          </a:xfrm>
          <a:prstGeom prst="rect">
            <a:avLst/>
          </a:prstGeom>
        </p:spPr>
      </p:pic>
    </p:spTree>
    <p:extLst>
      <p:ext uri="{BB962C8B-B14F-4D97-AF65-F5344CB8AC3E}">
        <p14:creationId xmlns:p14="http://schemas.microsoft.com/office/powerpoint/2010/main" val="8590762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dirty="0"/>
              <a:t>3.</a:t>
            </a:r>
            <a:r>
              <a:rPr lang="zh-CN" altLang="en-US" sz="2400" dirty="0"/>
              <a:t>分类</a:t>
            </a:r>
            <a:endParaRPr lang="en-US" altLang="zh-CN" sz="2000" dirty="0"/>
          </a:p>
          <a:p>
            <a:pPr marL="0" indent="0">
              <a:buNone/>
            </a:pPr>
            <a:r>
              <a:rPr lang="en-US" altLang="zh-CN" sz="2000" dirty="0"/>
              <a:t>3</a:t>
            </a:r>
            <a:r>
              <a:rPr lang="zh-CN" altLang="en-US" sz="2000" dirty="0" smtClean="0"/>
              <a:t>）每一类训练一个</a:t>
            </a:r>
            <a:r>
              <a:rPr lang="en-US" altLang="zh-CN" sz="2000" dirty="0" smtClean="0"/>
              <a:t>RBM</a:t>
            </a:r>
            <a:r>
              <a:rPr lang="zh-CN" altLang="en-US" sz="2000" dirty="0" smtClean="0"/>
              <a:t>，再训练一个</a:t>
            </a:r>
            <a:r>
              <a:rPr lang="en-US" altLang="zh-CN" sz="2000" dirty="0" err="1" smtClean="0"/>
              <a:t>softmax</a:t>
            </a:r>
            <a:r>
              <a:rPr lang="zh-CN" altLang="en-US" sz="2000" dirty="0" smtClean="0"/>
              <a:t>分类器做决策</a:t>
            </a:r>
            <a:endParaRPr lang="en-US" altLang="zh-CN" sz="2000" dirty="0" smtClean="0"/>
          </a:p>
        </p:txBody>
      </p:sp>
      <p:sp>
        <p:nvSpPr>
          <p:cNvPr id="5" name="流程图: 联系 4"/>
          <p:cNvSpPr/>
          <p:nvPr/>
        </p:nvSpPr>
        <p:spPr>
          <a:xfrm>
            <a:off x="2768361" y="4357948"/>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t>h1</a:t>
            </a:r>
            <a:endParaRPr lang="zh-CN" altLang="en-US" sz="788" dirty="0"/>
          </a:p>
        </p:txBody>
      </p:sp>
      <p:sp>
        <p:nvSpPr>
          <p:cNvPr id="6" name="流程图: 联系 5"/>
          <p:cNvSpPr/>
          <p:nvPr/>
        </p:nvSpPr>
        <p:spPr>
          <a:xfrm>
            <a:off x="3649278" y="5146092"/>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a:solidFill>
                  <a:prstClr val="black"/>
                </a:solidFill>
              </a:rPr>
              <a:t>v3</a:t>
            </a:r>
            <a:endParaRPr lang="zh-CN" altLang="en-US" sz="825" dirty="0">
              <a:solidFill>
                <a:prstClr val="black"/>
              </a:solidFill>
            </a:endParaRPr>
          </a:p>
        </p:txBody>
      </p:sp>
      <p:sp>
        <p:nvSpPr>
          <p:cNvPr id="7" name="流程图: 联系 6"/>
          <p:cNvSpPr/>
          <p:nvPr/>
        </p:nvSpPr>
        <p:spPr>
          <a:xfrm>
            <a:off x="2586298" y="5146092"/>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825" dirty="0"/>
              <a:t>v1</a:t>
            </a:r>
            <a:endParaRPr lang="zh-CN" altLang="en-US" sz="825" dirty="0"/>
          </a:p>
        </p:txBody>
      </p:sp>
      <p:sp>
        <p:nvSpPr>
          <p:cNvPr id="8" name="流程图: 联系 7"/>
          <p:cNvSpPr/>
          <p:nvPr/>
        </p:nvSpPr>
        <p:spPr>
          <a:xfrm>
            <a:off x="3111261" y="5146092"/>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a:solidFill>
                  <a:prstClr val="black"/>
                </a:solidFill>
              </a:rPr>
              <a:t>v2</a:t>
            </a:r>
            <a:endParaRPr lang="zh-CN" altLang="en-US" sz="825" dirty="0">
              <a:solidFill>
                <a:prstClr val="black"/>
              </a:solidFill>
            </a:endParaRPr>
          </a:p>
        </p:txBody>
      </p:sp>
      <p:sp>
        <p:nvSpPr>
          <p:cNvPr id="9" name="流程图: 联系 8"/>
          <p:cNvSpPr/>
          <p:nvPr/>
        </p:nvSpPr>
        <p:spPr>
          <a:xfrm>
            <a:off x="3454161" y="4357948"/>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88" dirty="0">
                <a:solidFill>
                  <a:prstClr val="white"/>
                </a:solidFill>
              </a:rPr>
              <a:t>h2</a:t>
            </a:r>
            <a:endParaRPr lang="zh-CN" altLang="en-US" sz="788" dirty="0">
              <a:solidFill>
                <a:prstClr val="white"/>
              </a:solidFill>
            </a:endParaRPr>
          </a:p>
        </p:txBody>
      </p:sp>
      <p:cxnSp>
        <p:nvCxnSpPr>
          <p:cNvPr id="10" name="直接连接符 9"/>
          <p:cNvCxnSpPr>
            <a:stCxn id="5" idx="4"/>
            <a:endCxn id="7" idx="0"/>
          </p:cNvCxnSpPr>
          <p:nvPr/>
        </p:nvCxnSpPr>
        <p:spPr>
          <a:xfrm flipH="1">
            <a:off x="2757748" y="4700848"/>
            <a:ext cx="182063"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4"/>
            <a:endCxn id="8" idx="0"/>
          </p:cNvCxnSpPr>
          <p:nvPr/>
        </p:nvCxnSpPr>
        <p:spPr>
          <a:xfrm>
            <a:off x="2939811" y="4700848"/>
            <a:ext cx="3429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4"/>
            <a:endCxn id="6" idx="0"/>
          </p:cNvCxnSpPr>
          <p:nvPr/>
        </p:nvCxnSpPr>
        <p:spPr>
          <a:xfrm>
            <a:off x="2939811" y="4700848"/>
            <a:ext cx="880917"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9" idx="4"/>
            <a:endCxn id="7" idx="0"/>
          </p:cNvCxnSpPr>
          <p:nvPr/>
        </p:nvCxnSpPr>
        <p:spPr>
          <a:xfrm flipH="1">
            <a:off x="2757748" y="4700848"/>
            <a:ext cx="867863"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9" idx="4"/>
            <a:endCxn id="8" idx="0"/>
          </p:cNvCxnSpPr>
          <p:nvPr/>
        </p:nvCxnSpPr>
        <p:spPr>
          <a:xfrm flipH="1">
            <a:off x="3282711" y="4700848"/>
            <a:ext cx="3429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9" idx="4"/>
            <a:endCxn id="6" idx="0"/>
          </p:cNvCxnSpPr>
          <p:nvPr/>
        </p:nvCxnSpPr>
        <p:spPr>
          <a:xfrm>
            <a:off x="3625611" y="4700848"/>
            <a:ext cx="195117" cy="445244"/>
          </a:xfrm>
          <a:prstGeom prst="line">
            <a:avLst/>
          </a:prstGeom>
        </p:spPr>
        <p:style>
          <a:lnRef idx="1">
            <a:schemeClr val="accent1"/>
          </a:lnRef>
          <a:fillRef idx="0">
            <a:schemeClr val="accent1"/>
          </a:fillRef>
          <a:effectRef idx="0">
            <a:schemeClr val="accent1"/>
          </a:effectRef>
          <a:fontRef idx="minor">
            <a:schemeClr val="tx1"/>
          </a:fontRef>
        </p:style>
      </p:cxnSp>
      <p:sp>
        <p:nvSpPr>
          <p:cNvPr id="16" name="流程图: 联系 15"/>
          <p:cNvSpPr/>
          <p:nvPr/>
        </p:nvSpPr>
        <p:spPr>
          <a:xfrm>
            <a:off x="4754063" y="4511544"/>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t>h1</a:t>
            </a:r>
            <a:endParaRPr lang="zh-CN" altLang="en-US" sz="788" dirty="0"/>
          </a:p>
        </p:txBody>
      </p:sp>
      <p:sp>
        <p:nvSpPr>
          <p:cNvPr id="17" name="流程图: 联系 16"/>
          <p:cNvSpPr/>
          <p:nvPr/>
        </p:nvSpPr>
        <p:spPr>
          <a:xfrm>
            <a:off x="5634980" y="5299688"/>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a:solidFill>
                  <a:prstClr val="black"/>
                </a:solidFill>
              </a:rPr>
              <a:t>v3</a:t>
            </a:r>
            <a:endParaRPr lang="zh-CN" altLang="en-US" sz="825" dirty="0">
              <a:solidFill>
                <a:prstClr val="black"/>
              </a:solidFill>
            </a:endParaRPr>
          </a:p>
        </p:txBody>
      </p:sp>
      <p:sp>
        <p:nvSpPr>
          <p:cNvPr id="18" name="流程图: 联系 17"/>
          <p:cNvSpPr/>
          <p:nvPr/>
        </p:nvSpPr>
        <p:spPr>
          <a:xfrm>
            <a:off x="4572000" y="5299688"/>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825" dirty="0"/>
              <a:t>v1</a:t>
            </a:r>
            <a:endParaRPr lang="zh-CN" altLang="en-US" sz="825" dirty="0"/>
          </a:p>
        </p:txBody>
      </p:sp>
      <p:sp>
        <p:nvSpPr>
          <p:cNvPr id="19" name="流程图: 联系 18"/>
          <p:cNvSpPr/>
          <p:nvPr/>
        </p:nvSpPr>
        <p:spPr>
          <a:xfrm>
            <a:off x="5096963" y="5299688"/>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a:solidFill>
                  <a:prstClr val="black"/>
                </a:solidFill>
              </a:rPr>
              <a:t>v2</a:t>
            </a:r>
            <a:endParaRPr lang="zh-CN" altLang="en-US" sz="825" dirty="0">
              <a:solidFill>
                <a:prstClr val="black"/>
              </a:solidFill>
            </a:endParaRPr>
          </a:p>
        </p:txBody>
      </p:sp>
      <p:sp>
        <p:nvSpPr>
          <p:cNvPr id="20" name="流程图: 联系 19"/>
          <p:cNvSpPr/>
          <p:nvPr/>
        </p:nvSpPr>
        <p:spPr>
          <a:xfrm>
            <a:off x="5439863" y="4511544"/>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88" dirty="0">
                <a:solidFill>
                  <a:prstClr val="white"/>
                </a:solidFill>
              </a:rPr>
              <a:t>h2</a:t>
            </a:r>
            <a:endParaRPr lang="zh-CN" altLang="en-US" sz="788" dirty="0">
              <a:solidFill>
                <a:prstClr val="white"/>
              </a:solidFill>
            </a:endParaRPr>
          </a:p>
        </p:txBody>
      </p:sp>
      <p:cxnSp>
        <p:nvCxnSpPr>
          <p:cNvPr id="21" name="直接连接符 20"/>
          <p:cNvCxnSpPr>
            <a:stCxn id="16" idx="4"/>
            <a:endCxn id="18" idx="0"/>
          </p:cNvCxnSpPr>
          <p:nvPr/>
        </p:nvCxnSpPr>
        <p:spPr>
          <a:xfrm flipH="1">
            <a:off x="4743450" y="4854444"/>
            <a:ext cx="182063"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6" idx="4"/>
            <a:endCxn id="19" idx="0"/>
          </p:cNvCxnSpPr>
          <p:nvPr/>
        </p:nvCxnSpPr>
        <p:spPr>
          <a:xfrm>
            <a:off x="4925513" y="4854444"/>
            <a:ext cx="3429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6" idx="4"/>
            <a:endCxn id="17" idx="0"/>
          </p:cNvCxnSpPr>
          <p:nvPr/>
        </p:nvCxnSpPr>
        <p:spPr>
          <a:xfrm>
            <a:off x="4925513" y="4854444"/>
            <a:ext cx="880917"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0" idx="4"/>
            <a:endCxn id="18" idx="0"/>
          </p:cNvCxnSpPr>
          <p:nvPr/>
        </p:nvCxnSpPr>
        <p:spPr>
          <a:xfrm flipH="1">
            <a:off x="4743450" y="4854444"/>
            <a:ext cx="867863"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20" idx="4"/>
            <a:endCxn id="19" idx="0"/>
          </p:cNvCxnSpPr>
          <p:nvPr/>
        </p:nvCxnSpPr>
        <p:spPr>
          <a:xfrm flipH="1">
            <a:off x="5268413" y="4854444"/>
            <a:ext cx="3429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20" idx="4"/>
            <a:endCxn id="17" idx="0"/>
          </p:cNvCxnSpPr>
          <p:nvPr/>
        </p:nvCxnSpPr>
        <p:spPr>
          <a:xfrm>
            <a:off x="5611313" y="4854444"/>
            <a:ext cx="195117" cy="445244"/>
          </a:xfrm>
          <a:prstGeom prst="line">
            <a:avLst/>
          </a:prstGeom>
        </p:spPr>
        <p:style>
          <a:lnRef idx="1">
            <a:schemeClr val="accent1"/>
          </a:lnRef>
          <a:fillRef idx="0">
            <a:schemeClr val="accent1"/>
          </a:fillRef>
          <a:effectRef idx="0">
            <a:schemeClr val="accent1"/>
          </a:effectRef>
          <a:fontRef idx="minor">
            <a:schemeClr val="tx1"/>
          </a:fontRef>
        </p:style>
      </p:cxnSp>
      <p:sp>
        <p:nvSpPr>
          <p:cNvPr id="27" name="流程图: 联系 26"/>
          <p:cNvSpPr/>
          <p:nvPr/>
        </p:nvSpPr>
        <p:spPr>
          <a:xfrm>
            <a:off x="6338239" y="4509120"/>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t>h1</a:t>
            </a:r>
            <a:endParaRPr lang="zh-CN" altLang="en-US" sz="788" dirty="0"/>
          </a:p>
        </p:txBody>
      </p:sp>
      <p:sp>
        <p:nvSpPr>
          <p:cNvPr id="28" name="流程图: 联系 27"/>
          <p:cNvSpPr/>
          <p:nvPr/>
        </p:nvSpPr>
        <p:spPr>
          <a:xfrm>
            <a:off x="7219156" y="5297264"/>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a:solidFill>
                  <a:prstClr val="black"/>
                </a:solidFill>
              </a:rPr>
              <a:t>v3</a:t>
            </a:r>
            <a:endParaRPr lang="zh-CN" altLang="en-US" sz="825" dirty="0">
              <a:solidFill>
                <a:prstClr val="black"/>
              </a:solidFill>
            </a:endParaRPr>
          </a:p>
        </p:txBody>
      </p:sp>
      <p:sp>
        <p:nvSpPr>
          <p:cNvPr id="29" name="流程图: 联系 28"/>
          <p:cNvSpPr/>
          <p:nvPr/>
        </p:nvSpPr>
        <p:spPr>
          <a:xfrm>
            <a:off x="6156176" y="5297264"/>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825" dirty="0"/>
              <a:t>v1</a:t>
            </a:r>
            <a:endParaRPr lang="zh-CN" altLang="en-US" sz="825" dirty="0"/>
          </a:p>
        </p:txBody>
      </p:sp>
      <p:sp>
        <p:nvSpPr>
          <p:cNvPr id="30" name="流程图: 联系 29"/>
          <p:cNvSpPr/>
          <p:nvPr/>
        </p:nvSpPr>
        <p:spPr>
          <a:xfrm>
            <a:off x="6681139" y="5297264"/>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a:solidFill>
                  <a:prstClr val="black"/>
                </a:solidFill>
              </a:rPr>
              <a:t>v2</a:t>
            </a:r>
            <a:endParaRPr lang="zh-CN" altLang="en-US" sz="825" dirty="0">
              <a:solidFill>
                <a:prstClr val="black"/>
              </a:solidFill>
            </a:endParaRPr>
          </a:p>
        </p:txBody>
      </p:sp>
      <p:sp>
        <p:nvSpPr>
          <p:cNvPr id="31" name="流程图: 联系 30"/>
          <p:cNvSpPr/>
          <p:nvPr/>
        </p:nvSpPr>
        <p:spPr>
          <a:xfrm>
            <a:off x="7024039" y="4509120"/>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88" dirty="0">
                <a:solidFill>
                  <a:prstClr val="white"/>
                </a:solidFill>
              </a:rPr>
              <a:t>h2</a:t>
            </a:r>
            <a:endParaRPr lang="zh-CN" altLang="en-US" sz="788" dirty="0">
              <a:solidFill>
                <a:prstClr val="white"/>
              </a:solidFill>
            </a:endParaRPr>
          </a:p>
        </p:txBody>
      </p:sp>
      <p:cxnSp>
        <p:nvCxnSpPr>
          <p:cNvPr id="32" name="直接连接符 31"/>
          <p:cNvCxnSpPr>
            <a:stCxn id="27" idx="4"/>
            <a:endCxn id="29" idx="0"/>
          </p:cNvCxnSpPr>
          <p:nvPr/>
        </p:nvCxnSpPr>
        <p:spPr>
          <a:xfrm flipH="1">
            <a:off x="6327626" y="4852020"/>
            <a:ext cx="182063"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27" idx="4"/>
            <a:endCxn id="30" idx="0"/>
          </p:cNvCxnSpPr>
          <p:nvPr/>
        </p:nvCxnSpPr>
        <p:spPr>
          <a:xfrm>
            <a:off x="6509689" y="4852020"/>
            <a:ext cx="3429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27" idx="4"/>
            <a:endCxn id="28" idx="0"/>
          </p:cNvCxnSpPr>
          <p:nvPr/>
        </p:nvCxnSpPr>
        <p:spPr>
          <a:xfrm>
            <a:off x="6509689" y="4852020"/>
            <a:ext cx="880917"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1" idx="4"/>
            <a:endCxn id="29" idx="0"/>
          </p:cNvCxnSpPr>
          <p:nvPr/>
        </p:nvCxnSpPr>
        <p:spPr>
          <a:xfrm flipH="1">
            <a:off x="6327626" y="4852020"/>
            <a:ext cx="867863"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1" idx="4"/>
            <a:endCxn id="30" idx="0"/>
          </p:cNvCxnSpPr>
          <p:nvPr/>
        </p:nvCxnSpPr>
        <p:spPr>
          <a:xfrm flipH="1">
            <a:off x="6852589" y="4852020"/>
            <a:ext cx="3429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1" idx="4"/>
            <a:endCxn id="28" idx="0"/>
          </p:cNvCxnSpPr>
          <p:nvPr/>
        </p:nvCxnSpPr>
        <p:spPr>
          <a:xfrm>
            <a:off x="7195489" y="4852020"/>
            <a:ext cx="195117" cy="445244"/>
          </a:xfrm>
          <a:prstGeom prst="line">
            <a:avLst/>
          </a:prstGeom>
        </p:spPr>
        <p:style>
          <a:lnRef idx="1">
            <a:schemeClr val="accent1"/>
          </a:lnRef>
          <a:fillRef idx="0">
            <a:schemeClr val="accent1"/>
          </a:fillRef>
          <a:effectRef idx="0">
            <a:schemeClr val="accent1"/>
          </a:effectRef>
          <a:fontRef idx="minor">
            <a:schemeClr val="tx1"/>
          </a:fontRef>
        </p:style>
      </p:cxnSp>
      <p:sp>
        <p:nvSpPr>
          <p:cNvPr id="38" name="流程图: 联系 37"/>
          <p:cNvSpPr/>
          <p:nvPr/>
        </p:nvSpPr>
        <p:spPr>
          <a:xfrm>
            <a:off x="2610963" y="3420776"/>
            <a:ext cx="342900" cy="342900"/>
          </a:xfrm>
          <a:prstGeom prst="flowChartConnector">
            <a:avLst/>
          </a:prstGeom>
          <a:solidFill>
            <a:srgbClr val="825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smtClean="0"/>
              <a:t>n1</a:t>
            </a:r>
            <a:endParaRPr lang="zh-CN" altLang="en-US" sz="788" dirty="0"/>
          </a:p>
        </p:txBody>
      </p:sp>
      <p:sp>
        <p:nvSpPr>
          <p:cNvPr id="39" name="流程图: 联系 38"/>
          <p:cNvSpPr/>
          <p:nvPr/>
        </p:nvSpPr>
        <p:spPr>
          <a:xfrm>
            <a:off x="4238853" y="3420776"/>
            <a:ext cx="342900" cy="342900"/>
          </a:xfrm>
          <a:prstGeom prst="flowChartConnector">
            <a:avLst/>
          </a:prstGeom>
          <a:solidFill>
            <a:srgbClr val="825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smtClean="0"/>
              <a:t>n2</a:t>
            </a:r>
            <a:endParaRPr lang="zh-CN" altLang="en-US" sz="788" dirty="0"/>
          </a:p>
        </p:txBody>
      </p:sp>
      <p:sp>
        <p:nvSpPr>
          <p:cNvPr id="40" name="流程图: 联系 39"/>
          <p:cNvSpPr/>
          <p:nvPr/>
        </p:nvSpPr>
        <p:spPr>
          <a:xfrm>
            <a:off x="5817043" y="3420776"/>
            <a:ext cx="342900" cy="342900"/>
          </a:xfrm>
          <a:prstGeom prst="flowChartConnector">
            <a:avLst/>
          </a:prstGeom>
          <a:solidFill>
            <a:srgbClr val="825F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smtClean="0"/>
              <a:t>n3</a:t>
            </a:r>
            <a:endParaRPr lang="zh-CN" altLang="en-US" sz="788" dirty="0"/>
          </a:p>
        </p:txBody>
      </p:sp>
      <p:cxnSp>
        <p:nvCxnSpPr>
          <p:cNvPr id="42" name="直接连接符 41"/>
          <p:cNvCxnSpPr>
            <a:stCxn id="5" idx="0"/>
            <a:endCxn id="38" idx="4"/>
          </p:cNvCxnSpPr>
          <p:nvPr/>
        </p:nvCxnSpPr>
        <p:spPr>
          <a:xfrm flipH="1" flipV="1">
            <a:off x="2782413" y="3763676"/>
            <a:ext cx="157398" cy="594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9" idx="0"/>
            <a:endCxn id="38" idx="4"/>
          </p:cNvCxnSpPr>
          <p:nvPr/>
        </p:nvCxnSpPr>
        <p:spPr>
          <a:xfrm flipH="1" flipV="1">
            <a:off x="2782413" y="3763676"/>
            <a:ext cx="843198" cy="594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8" idx="0"/>
          </p:cNvCxnSpPr>
          <p:nvPr/>
        </p:nvCxnSpPr>
        <p:spPr>
          <a:xfrm flipV="1">
            <a:off x="2782413" y="2636912"/>
            <a:ext cx="0" cy="783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4412854" y="2636912"/>
            <a:ext cx="0" cy="783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5986013" y="2636912"/>
            <a:ext cx="0" cy="783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1362335" y="3212976"/>
            <a:ext cx="5369905" cy="864096"/>
          </a:xfrm>
          <a:prstGeom prst="roundRect">
            <a:avLst/>
          </a:prstGeom>
          <a:noFill/>
          <a:ln>
            <a:solidFill>
              <a:schemeClr val="accent1"/>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r>
              <a:rPr lang="en-US" altLang="zh-CN" sz="1600" dirty="0" err="1" smtClean="0">
                <a:solidFill>
                  <a:schemeClr val="tx1"/>
                </a:solidFill>
              </a:rPr>
              <a:t>softmax</a:t>
            </a:r>
            <a:endParaRPr lang="zh-CN" altLang="en-US" sz="1000" dirty="0">
              <a:solidFill>
                <a:schemeClr val="tx1"/>
              </a:solidFill>
            </a:endParaRPr>
          </a:p>
        </p:txBody>
      </p:sp>
      <p:cxnSp>
        <p:nvCxnSpPr>
          <p:cNvPr id="60" name="直接连接符 59"/>
          <p:cNvCxnSpPr>
            <a:stCxn id="5" idx="0"/>
            <a:endCxn id="39" idx="4"/>
          </p:cNvCxnSpPr>
          <p:nvPr/>
        </p:nvCxnSpPr>
        <p:spPr>
          <a:xfrm flipV="1">
            <a:off x="2939811" y="3763676"/>
            <a:ext cx="1470492" cy="594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9" idx="0"/>
            <a:endCxn id="39" idx="4"/>
          </p:cNvCxnSpPr>
          <p:nvPr/>
        </p:nvCxnSpPr>
        <p:spPr>
          <a:xfrm flipV="1">
            <a:off x="3625611" y="3763676"/>
            <a:ext cx="784692" cy="594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9" idx="0"/>
            <a:endCxn id="40" idx="4"/>
          </p:cNvCxnSpPr>
          <p:nvPr/>
        </p:nvCxnSpPr>
        <p:spPr>
          <a:xfrm flipV="1">
            <a:off x="3625611" y="3763676"/>
            <a:ext cx="2362882" cy="594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5" idx="0"/>
            <a:endCxn id="40" idx="4"/>
          </p:cNvCxnSpPr>
          <p:nvPr/>
        </p:nvCxnSpPr>
        <p:spPr>
          <a:xfrm flipV="1">
            <a:off x="2939811" y="3763676"/>
            <a:ext cx="3048682" cy="5942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82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fill="hold"/>
                                        <p:tgtEl>
                                          <p:spTgt spid="25"/>
                                        </p:tgtEl>
                                        <p:attrNameLst>
                                          <p:attrName>ppt_x</p:attrName>
                                        </p:attrNameLst>
                                      </p:cBhvr>
                                      <p:tavLst>
                                        <p:tav tm="0">
                                          <p:val>
                                            <p:strVal val="#ppt_x"/>
                                          </p:val>
                                        </p:tav>
                                        <p:tav tm="100000">
                                          <p:val>
                                            <p:strVal val="#ppt_x"/>
                                          </p:val>
                                        </p:tav>
                                      </p:tavLst>
                                    </p:anim>
                                    <p:anim calcmode="lin" valueType="num">
                                      <p:cBhvr additive="base">
                                        <p:cTn id="88" dur="50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ppt_x"/>
                                          </p:val>
                                        </p:tav>
                                        <p:tav tm="100000">
                                          <p:val>
                                            <p:strVal val="#ppt_x"/>
                                          </p:val>
                                        </p:tav>
                                      </p:tavLst>
                                    </p:anim>
                                    <p:anim calcmode="lin" valueType="num">
                                      <p:cBhvr additive="base">
                                        <p:cTn id="92" dur="500" fill="hold"/>
                                        <p:tgtEl>
                                          <p:spTgt spid="2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ppt_x"/>
                                          </p:val>
                                        </p:tav>
                                        <p:tav tm="100000">
                                          <p:val>
                                            <p:strVal val="#ppt_x"/>
                                          </p:val>
                                        </p:tav>
                                      </p:tavLst>
                                    </p:anim>
                                    <p:anim calcmode="lin" valueType="num">
                                      <p:cBhvr additive="base">
                                        <p:cTn id="100" dur="500" fill="hold"/>
                                        <p:tgtEl>
                                          <p:spTgt spid="2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anim calcmode="lin" valueType="num">
                                      <p:cBhvr additive="base">
                                        <p:cTn id="111" dur="500" fill="hold"/>
                                        <p:tgtEl>
                                          <p:spTgt spid="31"/>
                                        </p:tgtEl>
                                        <p:attrNameLst>
                                          <p:attrName>ppt_x</p:attrName>
                                        </p:attrNameLst>
                                      </p:cBhvr>
                                      <p:tavLst>
                                        <p:tav tm="0">
                                          <p:val>
                                            <p:strVal val="#ppt_x"/>
                                          </p:val>
                                        </p:tav>
                                        <p:tav tm="100000">
                                          <p:val>
                                            <p:strVal val="#ppt_x"/>
                                          </p:val>
                                        </p:tav>
                                      </p:tavLst>
                                    </p:anim>
                                    <p:anim calcmode="lin" valueType="num">
                                      <p:cBhvr additive="base">
                                        <p:cTn id="112" dur="500" fill="hold"/>
                                        <p:tgtEl>
                                          <p:spTgt spid="31"/>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fill="hold"/>
                                        <p:tgtEl>
                                          <p:spTgt spid="32"/>
                                        </p:tgtEl>
                                        <p:attrNameLst>
                                          <p:attrName>ppt_x</p:attrName>
                                        </p:attrNameLst>
                                      </p:cBhvr>
                                      <p:tavLst>
                                        <p:tav tm="0">
                                          <p:val>
                                            <p:strVal val="#ppt_x"/>
                                          </p:val>
                                        </p:tav>
                                        <p:tav tm="100000">
                                          <p:val>
                                            <p:strVal val="#ppt_x"/>
                                          </p:val>
                                        </p:tav>
                                      </p:tavLst>
                                    </p:anim>
                                    <p:anim calcmode="lin" valueType="num">
                                      <p:cBhvr additive="base">
                                        <p:cTn id="116" dur="500" fill="hold"/>
                                        <p:tgtEl>
                                          <p:spTgt spid="32"/>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additive="base">
                                        <p:cTn id="119" dur="500" fill="hold"/>
                                        <p:tgtEl>
                                          <p:spTgt spid="33"/>
                                        </p:tgtEl>
                                        <p:attrNameLst>
                                          <p:attrName>ppt_x</p:attrName>
                                        </p:attrNameLst>
                                      </p:cBhvr>
                                      <p:tavLst>
                                        <p:tav tm="0">
                                          <p:val>
                                            <p:strVal val="#ppt_x"/>
                                          </p:val>
                                        </p:tav>
                                        <p:tav tm="100000">
                                          <p:val>
                                            <p:strVal val="#ppt_x"/>
                                          </p:val>
                                        </p:tav>
                                      </p:tavLst>
                                    </p:anim>
                                    <p:anim calcmode="lin" valueType="num">
                                      <p:cBhvr additive="base">
                                        <p:cTn id="120" dur="500" fill="hold"/>
                                        <p:tgtEl>
                                          <p:spTgt spid="33"/>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34"/>
                                        </p:tgtEl>
                                        <p:attrNameLst>
                                          <p:attrName>style.visibility</p:attrName>
                                        </p:attrNameLst>
                                      </p:cBhvr>
                                      <p:to>
                                        <p:strVal val="visible"/>
                                      </p:to>
                                    </p:set>
                                    <p:anim calcmode="lin" valueType="num">
                                      <p:cBhvr additive="base">
                                        <p:cTn id="123" dur="500" fill="hold"/>
                                        <p:tgtEl>
                                          <p:spTgt spid="34"/>
                                        </p:tgtEl>
                                        <p:attrNameLst>
                                          <p:attrName>ppt_x</p:attrName>
                                        </p:attrNameLst>
                                      </p:cBhvr>
                                      <p:tavLst>
                                        <p:tav tm="0">
                                          <p:val>
                                            <p:strVal val="#ppt_x"/>
                                          </p:val>
                                        </p:tav>
                                        <p:tav tm="100000">
                                          <p:val>
                                            <p:strVal val="#ppt_x"/>
                                          </p:val>
                                        </p:tav>
                                      </p:tavLst>
                                    </p:anim>
                                    <p:anim calcmode="lin" valueType="num">
                                      <p:cBhvr additive="base">
                                        <p:cTn id="124" dur="500" fill="hold"/>
                                        <p:tgtEl>
                                          <p:spTgt spid="34"/>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35"/>
                                        </p:tgtEl>
                                        <p:attrNameLst>
                                          <p:attrName>style.visibility</p:attrName>
                                        </p:attrNameLst>
                                      </p:cBhvr>
                                      <p:to>
                                        <p:strVal val="visible"/>
                                      </p:to>
                                    </p:set>
                                    <p:anim calcmode="lin" valueType="num">
                                      <p:cBhvr additive="base">
                                        <p:cTn id="127" dur="500" fill="hold"/>
                                        <p:tgtEl>
                                          <p:spTgt spid="35"/>
                                        </p:tgtEl>
                                        <p:attrNameLst>
                                          <p:attrName>ppt_x</p:attrName>
                                        </p:attrNameLst>
                                      </p:cBhvr>
                                      <p:tavLst>
                                        <p:tav tm="0">
                                          <p:val>
                                            <p:strVal val="#ppt_x"/>
                                          </p:val>
                                        </p:tav>
                                        <p:tav tm="100000">
                                          <p:val>
                                            <p:strVal val="#ppt_x"/>
                                          </p:val>
                                        </p:tav>
                                      </p:tavLst>
                                    </p:anim>
                                    <p:anim calcmode="lin" valueType="num">
                                      <p:cBhvr additive="base">
                                        <p:cTn id="128" dur="500" fill="hold"/>
                                        <p:tgtEl>
                                          <p:spTgt spid="35"/>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6"/>
                                        </p:tgtEl>
                                        <p:attrNameLst>
                                          <p:attrName>style.visibility</p:attrName>
                                        </p:attrNameLst>
                                      </p:cBhvr>
                                      <p:to>
                                        <p:strVal val="visible"/>
                                      </p:to>
                                    </p:set>
                                    <p:anim calcmode="lin" valueType="num">
                                      <p:cBhvr additive="base">
                                        <p:cTn id="131" dur="500" fill="hold"/>
                                        <p:tgtEl>
                                          <p:spTgt spid="36"/>
                                        </p:tgtEl>
                                        <p:attrNameLst>
                                          <p:attrName>ppt_x</p:attrName>
                                        </p:attrNameLst>
                                      </p:cBhvr>
                                      <p:tavLst>
                                        <p:tav tm="0">
                                          <p:val>
                                            <p:strVal val="#ppt_x"/>
                                          </p:val>
                                        </p:tav>
                                        <p:tav tm="100000">
                                          <p:val>
                                            <p:strVal val="#ppt_x"/>
                                          </p:val>
                                        </p:tav>
                                      </p:tavLst>
                                    </p:anim>
                                    <p:anim calcmode="lin" valueType="num">
                                      <p:cBhvr additive="base">
                                        <p:cTn id="132" dur="500" fill="hold"/>
                                        <p:tgtEl>
                                          <p:spTgt spid="36"/>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37"/>
                                        </p:tgtEl>
                                        <p:attrNameLst>
                                          <p:attrName>style.visibility</p:attrName>
                                        </p:attrNameLst>
                                      </p:cBhvr>
                                      <p:to>
                                        <p:strVal val="visible"/>
                                      </p:to>
                                    </p:set>
                                    <p:anim calcmode="lin" valueType="num">
                                      <p:cBhvr additive="base">
                                        <p:cTn id="135" dur="500" fill="hold"/>
                                        <p:tgtEl>
                                          <p:spTgt spid="37"/>
                                        </p:tgtEl>
                                        <p:attrNameLst>
                                          <p:attrName>ppt_x</p:attrName>
                                        </p:attrNameLst>
                                      </p:cBhvr>
                                      <p:tavLst>
                                        <p:tav tm="0">
                                          <p:val>
                                            <p:strVal val="#ppt_x"/>
                                          </p:val>
                                        </p:tav>
                                        <p:tav tm="100000">
                                          <p:val>
                                            <p:strVal val="#ppt_x"/>
                                          </p:val>
                                        </p:tav>
                                      </p:tavLst>
                                    </p:anim>
                                    <p:anim calcmode="lin" valueType="num">
                                      <p:cBhvr additive="base">
                                        <p:cTn id="136" dur="500" fill="hold"/>
                                        <p:tgtEl>
                                          <p:spTgt spid="37"/>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 calcmode="lin" valueType="num">
                                      <p:cBhvr additive="base">
                                        <p:cTn id="139" dur="500" fill="hold"/>
                                        <p:tgtEl>
                                          <p:spTgt spid="38"/>
                                        </p:tgtEl>
                                        <p:attrNameLst>
                                          <p:attrName>ppt_x</p:attrName>
                                        </p:attrNameLst>
                                      </p:cBhvr>
                                      <p:tavLst>
                                        <p:tav tm="0">
                                          <p:val>
                                            <p:strVal val="#ppt_x"/>
                                          </p:val>
                                        </p:tav>
                                        <p:tav tm="100000">
                                          <p:val>
                                            <p:strVal val="#ppt_x"/>
                                          </p:val>
                                        </p:tav>
                                      </p:tavLst>
                                    </p:anim>
                                    <p:anim calcmode="lin" valueType="num">
                                      <p:cBhvr additive="base">
                                        <p:cTn id="140" dur="500" fill="hold"/>
                                        <p:tgtEl>
                                          <p:spTgt spid="38"/>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39"/>
                                        </p:tgtEl>
                                        <p:attrNameLst>
                                          <p:attrName>style.visibility</p:attrName>
                                        </p:attrNameLst>
                                      </p:cBhvr>
                                      <p:to>
                                        <p:strVal val="visible"/>
                                      </p:to>
                                    </p:set>
                                    <p:anim calcmode="lin" valueType="num">
                                      <p:cBhvr additive="base">
                                        <p:cTn id="143" dur="500" fill="hold"/>
                                        <p:tgtEl>
                                          <p:spTgt spid="39"/>
                                        </p:tgtEl>
                                        <p:attrNameLst>
                                          <p:attrName>ppt_x</p:attrName>
                                        </p:attrNameLst>
                                      </p:cBhvr>
                                      <p:tavLst>
                                        <p:tav tm="0">
                                          <p:val>
                                            <p:strVal val="#ppt_x"/>
                                          </p:val>
                                        </p:tav>
                                        <p:tav tm="100000">
                                          <p:val>
                                            <p:strVal val="#ppt_x"/>
                                          </p:val>
                                        </p:tav>
                                      </p:tavLst>
                                    </p:anim>
                                    <p:anim calcmode="lin" valueType="num">
                                      <p:cBhvr additive="base">
                                        <p:cTn id="144" dur="500" fill="hold"/>
                                        <p:tgtEl>
                                          <p:spTgt spid="39"/>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40"/>
                                        </p:tgtEl>
                                        <p:attrNameLst>
                                          <p:attrName>style.visibility</p:attrName>
                                        </p:attrNameLst>
                                      </p:cBhvr>
                                      <p:to>
                                        <p:strVal val="visible"/>
                                      </p:to>
                                    </p:set>
                                    <p:anim calcmode="lin" valueType="num">
                                      <p:cBhvr additive="base">
                                        <p:cTn id="147" dur="500" fill="hold"/>
                                        <p:tgtEl>
                                          <p:spTgt spid="40"/>
                                        </p:tgtEl>
                                        <p:attrNameLst>
                                          <p:attrName>ppt_x</p:attrName>
                                        </p:attrNameLst>
                                      </p:cBhvr>
                                      <p:tavLst>
                                        <p:tav tm="0">
                                          <p:val>
                                            <p:strVal val="#ppt_x"/>
                                          </p:val>
                                        </p:tav>
                                        <p:tav tm="100000">
                                          <p:val>
                                            <p:strVal val="#ppt_x"/>
                                          </p:val>
                                        </p:tav>
                                      </p:tavLst>
                                    </p:anim>
                                    <p:anim calcmode="lin" valueType="num">
                                      <p:cBhvr additive="base">
                                        <p:cTn id="148" dur="500" fill="hold"/>
                                        <p:tgtEl>
                                          <p:spTgt spid="40"/>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59"/>
                                        </p:tgtEl>
                                        <p:attrNameLst>
                                          <p:attrName>style.visibility</p:attrName>
                                        </p:attrNameLst>
                                      </p:cBhvr>
                                      <p:to>
                                        <p:strVal val="visible"/>
                                      </p:to>
                                    </p:set>
                                    <p:anim calcmode="lin" valueType="num">
                                      <p:cBhvr additive="base">
                                        <p:cTn id="151" dur="500" fill="hold"/>
                                        <p:tgtEl>
                                          <p:spTgt spid="59"/>
                                        </p:tgtEl>
                                        <p:attrNameLst>
                                          <p:attrName>ppt_x</p:attrName>
                                        </p:attrNameLst>
                                      </p:cBhvr>
                                      <p:tavLst>
                                        <p:tav tm="0">
                                          <p:val>
                                            <p:strVal val="#ppt_x"/>
                                          </p:val>
                                        </p:tav>
                                        <p:tav tm="100000">
                                          <p:val>
                                            <p:strVal val="#ppt_x"/>
                                          </p:val>
                                        </p:tav>
                                      </p:tavLst>
                                    </p:anim>
                                    <p:anim calcmode="lin" valueType="num">
                                      <p:cBhvr additive="base">
                                        <p:cTn id="152" dur="500" fill="hold"/>
                                        <p:tgtEl>
                                          <p:spTgt spid="59"/>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42"/>
                                        </p:tgtEl>
                                        <p:attrNameLst>
                                          <p:attrName>style.visibility</p:attrName>
                                        </p:attrNameLst>
                                      </p:cBhvr>
                                      <p:to>
                                        <p:strVal val="visible"/>
                                      </p:to>
                                    </p:set>
                                    <p:anim calcmode="lin" valueType="num">
                                      <p:cBhvr additive="base">
                                        <p:cTn id="155" dur="500" fill="hold"/>
                                        <p:tgtEl>
                                          <p:spTgt spid="42"/>
                                        </p:tgtEl>
                                        <p:attrNameLst>
                                          <p:attrName>ppt_x</p:attrName>
                                        </p:attrNameLst>
                                      </p:cBhvr>
                                      <p:tavLst>
                                        <p:tav tm="0">
                                          <p:val>
                                            <p:strVal val="#ppt_x"/>
                                          </p:val>
                                        </p:tav>
                                        <p:tav tm="100000">
                                          <p:val>
                                            <p:strVal val="#ppt_x"/>
                                          </p:val>
                                        </p:tav>
                                      </p:tavLst>
                                    </p:anim>
                                    <p:anim calcmode="lin" valueType="num">
                                      <p:cBhvr additive="base">
                                        <p:cTn id="156" dur="500" fill="hold"/>
                                        <p:tgtEl>
                                          <p:spTgt spid="42"/>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44"/>
                                        </p:tgtEl>
                                        <p:attrNameLst>
                                          <p:attrName>style.visibility</p:attrName>
                                        </p:attrNameLst>
                                      </p:cBhvr>
                                      <p:to>
                                        <p:strVal val="visible"/>
                                      </p:to>
                                    </p:set>
                                    <p:anim calcmode="lin" valueType="num">
                                      <p:cBhvr additive="base">
                                        <p:cTn id="159" dur="500" fill="hold"/>
                                        <p:tgtEl>
                                          <p:spTgt spid="44"/>
                                        </p:tgtEl>
                                        <p:attrNameLst>
                                          <p:attrName>ppt_x</p:attrName>
                                        </p:attrNameLst>
                                      </p:cBhvr>
                                      <p:tavLst>
                                        <p:tav tm="0">
                                          <p:val>
                                            <p:strVal val="#ppt_x"/>
                                          </p:val>
                                        </p:tav>
                                        <p:tav tm="100000">
                                          <p:val>
                                            <p:strVal val="#ppt_x"/>
                                          </p:val>
                                        </p:tav>
                                      </p:tavLst>
                                    </p:anim>
                                    <p:anim calcmode="lin" valueType="num">
                                      <p:cBhvr additive="base">
                                        <p:cTn id="160" dur="500" fill="hold"/>
                                        <p:tgtEl>
                                          <p:spTgt spid="44"/>
                                        </p:tgtEl>
                                        <p:attrNameLst>
                                          <p:attrName>ppt_y</p:attrName>
                                        </p:attrNameLst>
                                      </p:cBhvr>
                                      <p:tavLst>
                                        <p:tav tm="0">
                                          <p:val>
                                            <p:strVal val="1+#ppt_h/2"/>
                                          </p:val>
                                        </p:tav>
                                        <p:tav tm="100000">
                                          <p:val>
                                            <p:strVal val="#ppt_y"/>
                                          </p:val>
                                        </p:tav>
                                      </p:tavLst>
                                    </p:anim>
                                  </p:childTnLst>
                                </p:cTn>
                              </p:par>
                              <p:par>
                                <p:cTn id="161" presetID="2" presetClass="entr" presetSubtype="4" fill="hold" nodeType="withEffect">
                                  <p:stCondLst>
                                    <p:cond delay="0"/>
                                  </p:stCondLst>
                                  <p:childTnLst>
                                    <p:set>
                                      <p:cBhvr>
                                        <p:cTn id="162" dur="1" fill="hold">
                                          <p:stCondLst>
                                            <p:cond delay="0"/>
                                          </p:stCondLst>
                                        </p:cTn>
                                        <p:tgtEl>
                                          <p:spTgt spid="54"/>
                                        </p:tgtEl>
                                        <p:attrNameLst>
                                          <p:attrName>style.visibility</p:attrName>
                                        </p:attrNameLst>
                                      </p:cBhvr>
                                      <p:to>
                                        <p:strVal val="visible"/>
                                      </p:to>
                                    </p:set>
                                    <p:anim calcmode="lin" valueType="num">
                                      <p:cBhvr additive="base">
                                        <p:cTn id="163" dur="500" fill="hold"/>
                                        <p:tgtEl>
                                          <p:spTgt spid="54"/>
                                        </p:tgtEl>
                                        <p:attrNameLst>
                                          <p:attrName>ppt_x</p:attrName>
                                        </p:attrNameLst>
                                      </p:cBhvr>
                                      <p:tavLst>
                                        <p:tav tm="0">
                                          <p:val>
                                            <p:strVal val="#ppt_x"/>
                                          </p:val>
                                        </p:tav>
                                        <p:tav tm="100000">
                                          <p:val>
                                            <p:strVal val="#ppt_x"/>
                                          </p:val>
                                        </p:tav>
                                      </p:tavLst>
                                    </p:anim>
                                    <p:anim calcmode="lin" valueType="num">
                                      <p:cBhvr additive="base">
                                        <p:cTn id="164" dur="500" fill="hold"/>
                                        <p:tgtEl>
                                          <p:spTgt spid="54"/>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57"/>
                                        </p:tgtEl>
                                        <p:attrNameLst>
                                          <p:attrName>style.visibility</p:attrName>
                                        </p:attrNameLst>
                                      </p:cBhvr>
                                      <p:to>
                                        <p:strVal val="visible"/>
                                      </p:to>
                                    </p:set>
                                    <p:anim calcmode="lin" valueType="num">
                                      <p:cBhvr additive="base">
                                        <p:cTn id="167" dur="500" fill="hold"/>
                                        <p:tgtEl>
                                          <p:spTgt spid="57"/>
                                        </p:tgtEl>
                                        <p:attrNameLst>
                                          <p:attrName>ppt_x</p:attrName>
                                        </p:attrNameLst>
                                      </p:cBhvr>
                                      <p:tavLst>
                                        <p:tav tm="0">
                                          <p:val>
                                            <p:strVal val="#ppt_x"/>
                                          </p:val>
                                        </p:tav>
                                        <p:tav tm="100000">
                                          <p:val>
                                            <p:strVal val="#ppt_x"/>
                                          </p:val>
                                        </p:tav>
                                      </p:tavLst>
                                    </p:anim>
                                    <p:anim calcmode="lin" valueType="num">
                                      <p:cBhvr additive="base">
                                        <p:cTn id="168" dur="500" fill="hold"/>
                                        <p:tgtEl>
                                          <p:spTgt spid="57"/>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58"/>
                                        </p:tgtEl>
                                        <p:attrNameLst>
                                          <p:attrName>style.visibility</p:attrName>
                                        </p:attrNameLst>
                                      </p:cBhvr>
                                      <p:to>
                                        <p:strVal val="visible"/>
                                      </p:to>
                                    </p:set>
                                    <p:anim calcmode="lin" valueType="num">
                                      <p:cBhvr additive="base">
                                        <p:cTn id="171" dur="500" fill="hold"/>
                                        <p:tgtEl>
                                          <p:spTgt spid="58"/>
                                        </p:tgtEl>
                                        <p:attrNameLst>
                                          <p:attrName>ppt_x</p:attrName>
                                        </p:attrNameLst>
                                      </p:cBhvr>
                                      <p:tavLst>
                                        <p:tav tm="0">
                                          <p:val>
                                            <p:strVal val="#ppt_x"/>
                                          </p:val>
                                        </p:tav>
                                        <p:tav tm="100000">
                                          <p:val>
                                            <p:strVal val="#ppt_x"/>
                                          </p:val>
                                        </p:tav>
                                      </p:tavLst>
                                    </p:anim>
                                    <p:anim calcmode="lin" valueType="num">
                                      <p:cBhvr additive="base">
                                        <p:cTn id="172" dur="500" fill="hold"/>
                                        <p:tgtEl>
                                          <p:spTgt spid="58"/>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500" fill="hold"/>
                                        <p:tgtEl>
                                          <p:spTgt spid="60"/>
                                        </p:tgtEl>
                                        <p:attrNameLst>
                                          <p:attrName>ppt_x</p:attrName>
                                        </p:attrNameLst>
                                      </p:cBhvr>
                                      <p:tavLst>
                                        <p:tav tm="0">
                                          <p:val>
                                            <p:strVal val="#ppt_x"/>
                                          </p:val>
                                        </p:tav>
                                        <p:tav tm="100000">
                                          <p:val>
                                            <p:strVal val="#ppt_x"/>
                                          </p:val>
                                        </p:tav>
                                      </p:tavLst>
                                    </p:anim>
                                    <p:anim calcmode="lin" valueType="num">
                                      <p:cBhvr additive="base">
                                        <p:cTn id="176" dur="500" fill="hold"/>
                                        <p:tgtEl>
                                          <p:spTgt spid="60"/>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63"/>
                                        </p:tgtEl>
                                        <p:attrNameLst>
                                          <p:attrName>style.visibility</p:attrName>
                                        </p:attrNameLst>
                                      </p:cBhvr>
                                      <p:to>
                                        <p:strVal val="visible"/>
                                      </p:to>
                                    </p:set>
                                    <p:anim calcmode="lin" valueType="num">
                                      <p:cBhvr additive="base">
                                        <p:cTn id="179" dur="500" fill="hold"/>
                                        <p:tgtEl>
                                          <p:spTgt spid="63"/>
                                        </p:tgtEl>
                                        <p:attrNameLst>
                                          <p:attrName>ppt_x</p:attrName>
                                        </p:attrNameLst>
                                      </p:cBhvr>
                                      <p:tavLst>
                                        <p:tav tm="0">
                                          <p:val>
                                            <p:strVal val="#ppt_x"/>
                                          </p:val>
                                        </p:tav>
                                        <p:tav tm="100000">
                                          <p:val>
                                            <p:strVal val="#ppt_x"/>
                                          </p:val>
                                        </p:tav>
                                      </p:tavLst>
                                    </p:anim>
                                    <p:anim calcmode="lin" valueType="num">
                                      <p:cBhvr additive="base">
                                        <p:cTn id="180" dur="500" fill="hold"/>
                                        <p:tgtEl>
                                          <p:spTgt spid="63"/>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66"/>
                                        </p:tgtEl>
                                        <p:attrNameLst>
                                          <p:attrName>style.visibility</p:attrName>
                                        </p:attrNameLst>
                                      </p:cBhvr>
                                      <p:to>
                                        <p:strVal val="visible"/>
                                      </p:to>
                                    </p:set>
                                    <p:anim calcmode="lin" valueType="num">
                                      <p:cBhvr additive="base">
                                        <p:cTn id="183" dur="500" fill="hold"/>
                                        <p:tgtEl>
                                          <p:spTgt spid="66"/>
                                        </p:tgtEl>
                                        <p:attrNameLst>
                                          <p:attrName>ppt_x</p:attrName>
                                        </p:attrNameLst>
                                      </p:cBhvr>
                                      <p:tavLst>
                                        <p:tav tm="0">
                                          <p:val>
                                            <p:strVal val="#ppt_x"/>
                                          </p:val>
                                        </p:tav>
                                        <p:tav tm="100000">
                                          <p:val>
                                            <p:strVal val="#ppt_x"/>
                                          </p:val>
                                        </p:tav>
                                      </p:tavLst>
                                    </p:anim>
                                    <p:anim calcmode="lin" valueType="num">
                                      <p:cBhvr additive="base">
                                        <p:cTn id="184" dur="500" fill="hold"/>
                                        <p:tgtEl>
                                          <p:spTgt spid="66"/>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69"/>
                                        </p:tgtEl>
                                        <p:attrNameLst>
                                          <p:attrName>style.visibility</p:attrName>
                                        </p:attrNameLst>
                                      </p:cBhvr>
                                      <p:to>
                                        <p:strVal val="visible"/>
                                      </p:to>
                                    </p:set>
                                    <p:anim calcmode="lin" valueType="num">
                                      <p:cBhvr additive="base">
                                        <p:cTn id="187" dur="500" fill="hold"/>
                                        <p:tgtEl>
                                          <p:spTgt spid="69"/>
                                        </p:tgtEl>
                                        <p:attrNameLst>
                                          <p:attrName>ppt_x</p:attrName>
                                        </p:attrNameLst>
                                      </p:cBhvr>
                                      <p:tavLst>
                                        <p:tav tm="0">
                                          <p:val>
                                            <p:strVal val="#ppt_x"/>
                                          </p:val>
                                        </p:tav>
                                        <p:tav tm="100000">
                                          <p:val>
                                            <p:strVal val="#ppt_x"/>
                                          </p:val>
                                        </p:tav>
                                      </p:tavLst>
                                    </p:anim>
                                    <p:anim calcmode="lin" valueType="num">
                                      <p:cBhvr additive="base">
                                        <p:cTn id="18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animBg="1"/>
      <p:bldP spid="17" grpId="0" animBg="1"/>
      <p:bldP spid="18" grpId="0" animBg="1"/>
      <p:bldP spid="19" grpId="0" animBg="1"/>
      <p:bldP spid="20" grpId="0" animBg="1"/>
      <p:bldP spid="27" grpId="0" animBg="1"/>
      <p:bldP spid="28" grpId="0" animBg="1"/>
      <p:bldP spid="29" grpId="0" animBg="1"/>
      <p:bldP spid="30" grpId="0" animBg="1"/>
      <p:bldP spid="31" grpId="0" animBg="1"/>
      <p:bldP spid="38" grpId="0" animBg="1"/>
      <p:bldP spid="39" grpId="0" animBg="1"/>
      <p:bldP spid="40" grpId="0" animBg="1"/>
      <p:bldP spid="5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sz="2400" dirty="0" smtClean="0"/>
              <a:t>4</a:t>
            </a:r>
            <a:r>
              <a:rPr lang="en-US" altLang="zh-CN" sz="2400" dirty="0"/>
              <a:t>.</a:t>
            </a:r>
            <a:r>
              <a:rPr lang="zh-CN" altLang="en-US" sz="2400" dirty="0"/>
              <a:t>初始化神经网络的结构</a:t>
            </a:r>
          </a:p>
          <a:p>
            <a:endParaRPr lang="zh-CN" altLang="en-US" sz="2800" dirty="0"/>
          </a:p>
        </p:txBody>
      </p:sp>
      <p:pic>
        <p:nvPicPr>
          <p:cNvPr id="4" name="图片 3"/>
          <p:cNvPicPr>
            <a:picLocks noChangeAspect="1"/>
          </p:cNvPicPr>
          <p:nvPr/>
        </p:nvPicPr>
        <p:blipFill>
          <a:blip r:embed="rId3"/>
          <a:stretch>
            <a:fillRect/>
          </a:stretch>
        </p:blipFill>
        <p:spPr>
          <a:xfrm>
            <a:off x="2310095" y="1627588"/>
            <a:ext cx="4523809" cy="2809524"/>
          </a:xfrm>
          <a:prstGeom prst="rect">
            <a:avLst/>
          </a:prstGeom>
        </p:spPr>
      </p:pic>
      <p:sp>
        <p:nvSpPr>
          <p:cNvPr id="6" name="流程图: 联系 5"/>
          <p:cNvSpPr/>
          <p:nvPr/>
        </p:nvSpPr>
        <p:spPr>
          <a:xfrm>
            <a:off x="2809847" y="5322292"/>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t>h1</a:t>
            </a:r>
            <a:endParaRPr lang="zh-CN" altLang="en-US" sz="788" dirty="0"/>
          </a:p>
        </p:txBody>
      </p:sp>
      <p:sp>
        <p:nvSpPr>
          <p:cNvPr id="7" name="流程图: 联系 6"/>
          <p:cNvSpPr/>
          <p:nvPr/>
        </p:nvSpPr>
        <p:spPr>
          <a:xfrm>
            <a:off x="3690764" y="6110436"/>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smtClean="0">
                <a:solidFill>
                  <a:prstClr val="black"/>
                </a:solidFill>
              </a:rPr>
              <a:t>x3</a:t>
            </a:r>
            <a:endParaRPr lang="zh-CN" altLang="en-US" sz="825" dirty="0">
              <a:solidFill>
                <a:prstClr val="black"/>
              </a:solidFill>
            </a:endParaRPr>
          </a:p>
        </p:txBody>
      </p:sp>
      <p:sp>
        <p:nvSpPr>
          <p:cNvPr id="8" name="流程图: 联系 7"/>
          <p:cNvSpPr/>
          <p:nvPr/>
        </p:nvSpPr>
        <p:spPr>
          <a:xfrm>
            <a:off x="2627784" y="6110436"/>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825" dirty="0" smtClean="0"/>
              <a:t>x1</a:t>
            </a:r>
            <a:endParaRPr lang="zh-CN" altLang="en-US" sz="825" dirty="0"/>
          </a:p>
        </p:txBody>
      </p:sp>
      <p:sp>
        <p:nvSpPr>
          <p:cNvPr id="9" name="流程图: 联系 8"/>
          <p:cNvSpPr/>
          <p:nvPr/>
        </p:nvSpPr>
        <p:spPr>
          <a:xfrm>
            <a:off x="3152747" y="6110436"/>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smtClean="0">
                <a:solidFill>
                  <a:prstClr val="black"/>
                </a:solidFill>
              </a:rPr>
              <a:t>x2</a:t>
            </a:r>
            <a:endParaRPr lang="zh-CN" altLang="en-US" sz="825" dirty="0">
              <a:solidFill>
                <a:prstClr val="black"/>
              </a:solidFill>
            </a:endParaRPr>
          </a:p>
        </p:txBody>
      </p:sp>
      <p:sp>
        <p:nvSpPr>
          <p:cNvPr id="10" name="流程图: 联系 9"/>
          <p:cNvSpPr/>
          <p:nvPr/>
        </p:nvSpPr>
        <p:spPr>
          <a:xfrm>
            <a:off x="3403051" y="5322292"/>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88" dirty="0">
                <a:solidFill>
                  <a:prstClr val="white"/>
                </a:solidFill>
              </a:rPr>
              <a:t>h2</a:t>
            </a:r>
            <a:endParaRPr lang="zh-CN" altLang="en-US" sz="788" dirty="0">
              <a:solidFill>
                <a:prstClr val="white"/>
              </a:solidFill>
            </a:endParaRPr>
          </a:p>
        </p:txBody>
      </p:sp>
      <p:cxnSp>
        <p:nvCxnSpPr>
          <p:cNvPr id="11" name="直接连接符 10"/>
          <p:cNvCxnSpPr>
            <a:stCxn id="6" idx="4"/>
            <a:endCxn id="8" idx="0"/>
          </p:cNvCxnSpPr>
          <p:nvPr/>
        </p:nvCxnSpPr>
        <p:spPr>
          <a:xfrm flipH="1">
            <a:off x="2799234" y="5665192"/>
            <a:ext cx="182063"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6" idx="4"/>
            <a:endCxn id="9" idx="0"/>
          </p:cNvCxnSpPr>
          <p:nvPr/>
        </p:nvCxnSpPr>
        <p:spPr>
          <a:xfrm>
            <a:off x="2981297" y="5665192"/>
            <a:ext cx="3429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6" idx="4"/>
            <a:endCxn id="7" idx="0"/>
          </p:cNvCxnSpPr>
          <p:nvPr/>
        </p:nvCxnSpPr>
        <p:spPr>
          <a:xfrm>
            <a:off x="2981297" y="5665192"/>
            <a:ext cx="880917"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10" idx="4"/>
            <a:endCxn id="8" idx="0"/>
          </p:cNvCxnSpPr>
          <p:nvPr/>
        </p:nvCxnSpPr>
        <p:spPr>
          <a:xfrm flipH="1">
            <a:off x="2799234" y="5665192"/>
            <a:ext cx="775267"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0" idx="4"/>
            <a:endCxn id="9" idx="0"/>
          </p:cNvCxnSpPr>
          <p:nvPr/>
        </p:nvCxnSpPr>
        <p:spPr>
          <a:xfrm flipH="1">
            <a:off x="3324197" y="5665192"/>
            <a:ext cx="250304"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0" idx="4"/>
            <a:endCxn id="7" idx="0"/>
          </p:cNvCxnSpPr>
          <p:nvPr/>
        </p:nvCxnSpPr>
        <p:spPr>
          <a:xfrm>
            <a:off x="3574501" y="5665192"/>
            <a:ext cx="287713" cy="445244"/>
          </a:xfrm>
          <a:prstGeom prst="line">
            <a:avLst/>
          </a:prstGeom>
        </p:spPr>
        <p:style>
          <a:lnRef idx="1">
            <a:schemeClr val="accent1"/>
          </a:lnRef>
          <a:fillRef idx="0">
            <a:schemeClr val="accent1"/>
          </a:fillRef>
          <a:effectRef idx="0">
            <a:schemeClr val="accent1"/>
          </a:effectRef>
          <a:fontRef idx="minor">
            <a:schemeClr val="tx1"/>
          </a:fontRef>
        </p:style>
      </p:cxnSp>
      <p:sp>
        <p:nvSpPr>
          <p:cNvPr id="17" name="流程图: 联系 16"/>
          <p:cNvSpPr/>
          <p:nvPr/>
        </p:nvSpPr>
        <p:spPr>
          <a:xfrm>
            <a:off x="4183347" y="6110436"/>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825" dirty="0"/>
              <a:t>x</a:t>
            </a:r>
            <a:r>
              <a:rPr lang="en-US" altLang="zh-CN" sz="825" dirty="0" smtClean="0"/>
              <a:t>4</a:t>
            </a:r>
            <a:endParaRPr lang="zh-CN" altLang="en-US" sz="825" dirty="0"/>
          </a:p>
        </p:txBody>
      </p:sp>
      <p:sp>
        <p:nvSpPr>
          <p:cNvPr id="18" name="流程图: 联系 17"/>
          <p:cNvSpPr/>
          <p:nvPr/>
        </p:nvSpPr>
        <p:spPr>
          <a:xfrm>
            <a:off x="3961975" y="5330544"/>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88" dirty="0" smtClean="0">
                <a:solidFill>
                  <a:prstClr val="white"/>
                </a:solidFill>
              </a:rPr>
              <a:t>h3</a:t>
            </a:r>
            <a:endParaRPr lang="zh-CN" altLang="en-US" sz="788" dirty="0">
              <a:solidFill>
                <a:prstClr val="white"/>
              </a:solidFill>
            </a:endParaRPr>
          </a:p>
        </p:txBody>
      </p:sp>
      <p:cxnSp>
        <p:nvCxnSpPr>
          <p:cNvPr id="19" name="直接连接符 18"/>
          <p:cNvCxnSpPr>
            <a:stCxn id="6" idx="4"/>
            <a:endCxn id="17" idx="0"/>
          </p:cNvCxnSpPr>
          <p:nvPr/>
        </p:nvCxnSpPr>
        <p:spPr>
          <a:xfrm>
            <a:off x="2981297" y="5665192"/>
            <a:ext cx="13735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 idx="4"/>
            <a:endCxn id="17" idx="0"/>
          </p:cNvCxnSpPr>
          <p:nvPr/>
        </p:nvCxnSpPr>
        <p:spPr>
          <a:xfrm>
            <a:off x="3574501" y="5665192"/>
            <a:ext cx="780296"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8" idx="4"/>
            <a:endCxn id="17" idx="0"/>
          </p:cNvCxnSpPr>
          <p:nvPr/>
        </p:nvCxnSpPr>
        <p:spPr>
          <a:xfrm>
            <a:off x="4133425" y="5673444"/>
            <a:ext cx="221372" cy="436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18" idx="4"/>
            <a:endCxn id="8" idx="0"/>
          </p:cNvCxnSpPr>
          <p:nvPr/>
        </p:nvCxnSpPr>
        <p:spPr>
          <a:xfrm flipH="1">
            <a:off x="2799234" y="5673444"/>
            <a:ext cx="1334191" cy="436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18" idx="4"/>
            <a:endCxn id="9" idx="0"/>
          </p:cNvCxnSpPr>
          <p:nvPr/>
        </p:nvCxnSpPr>
        <p:spPr>
          <a:xfrm flipH="1">
            <a:off x="3324197" y="5673444"/>
            <a:ext cx="809228" cy="436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18" idx="4"/>
            <a:endCxn id="7" idx="0"/>
          </p:cNvCxnSpPr>
          <p:nvPr/>
        </p:nvCxnSpPr>
        <p:spPr>
          <a:xfrm flipH="1">
            <a:off x="3862214" y="5673444"/>
            <a:ext cx="271211" cy="436992"/>
          </a:xfrm>
          <a:prstGeom prst="line">
            <a:avLst/>
          </a:prstGeom>
        </p:spPr>
        <p:style>
          <a:lnRef idx="1">
            <a:schemeClr val="accent1"/>
          </a:lnRef>
          <a:fillRef idx="0">
            <a:schemeClr val="accent1"/>
          </a:fillRef>
          <a:effectRef idx="0">
            <a:schemeClr val="accent1"/>
          </a:effectRef>
          <a:fontRef idx="minor">
            <a:schemeClr val="tx1"/>
          </a:fontRef>
        </p:style>
      </p:cxnSp>
      <p:sp>
        <p:nvSpPr>
          <p:cNvPr id="36" name="下箭头 35"/>
          <p:cNvSpPr/>
          <p:nvPr/>
        </p:nvSpPr>
        <p:spPr>
          <a:xfrm rot="10800000">
            <a:off x="3324196" y="4366576"/>
            <a:ext cx="385271"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p:cNvSpPr txBox="1"/>
          <p:nvPr/>
        </p:nvSpPr>
        <p:spPr>
          <a:xfrm>
            <a:off x="3678044" y="4653136"/>
            <a:ext cx="2018501" cy="369332"/>
          </a:xfrm>
          <a:prstGeom prst="rect">
            <a:avLst/>
          </a:prstGeom>
          <a:noFill/>
        </p:spPr>
        <p:txBody>
          <a:bodyPr wrap="none" rtlCol="0">
            <a:spAutoFit/>
          </a:bodyPr>
          <a:lstStyle/>
          <a:p>
            <a:r>
              <a:rPr lang="zh-CN" altLang="en-US" dirty="0" smtClean="0"/>
              <a:t>用</a:t>
            </a:r>
            <a:r>
              <a:rPr lang="en-US" altLang="zh-CN" dirty="0" smtClean="0"/>
              <a:t>W</a:t>
            </a:r>
            <a:r>
              <a:rPr lang="zh-CN" altLang="en-US" dirty="0" smtClean="0"/>
              <a:t>初始化其权重</a:t>
            </a:r>
            <a:endParaRPr lang="zh-CN" altLang="en-US" dirty="0"/>
          </a:p>
        </p:txBody>
      </p:sp>
      <p:sp>
        <p:nvSpPr>
          <p:cNvPr id="39" name="文本框 38"/>
          <p:cNvSpPr txBox="1"/>
          <p:nvPr/>
        </p:nvSpPr>
        <p:spPr>
          <a:xfrm>
            <a:off x="4398124" y="5695401"/>
            <a:ext cx="1326004" cy="369332"/>
          </a:xfrm>
          <a:prstGeom prst="rect">
            <a:avLst/>
          </a:prstGeom>
          <a:noFill/>
        </p:spPr>
        <p:txBody>
          <a:bodyPr wrap="none" rtlCol="0">
            <a:spAutoFit/>
          </a:bodyPr>
          <a:lstStyle/>
          <a:p>
            <a:r>
              <a:rPr lang="zh-CN" altLang="en-US" dirty="0" smtClean="0"/>
              <a:t>获得权重</a:t>
            </a:r>
            <a:r>
              <a:rPr lang="en-US" altLang="zh-CN" dirty="0" smtClean="0"/>
              <a:t>W</a:t>
            </a:r>
            <a:endParaRPr lang="zh-CN" altLang="en-US" dirty="0"/>
          </a:p>
        </p:txBody>
      </p:sp>
      <p:sp>
        <p:nvSpPr>
          <p:cNvPr id="40" name="圆角矩形 39"/>
          <p:cNvSpPr/>
          <p:nvPr/>
        </p:nvSpPr>
        <p:spPr>
          <a:xfrm>
            <a:off x="1650367" y="5216066"/>
            <a:ext cx="4289785" cy="1400757"/>
          </a:xfrm>
          <a:prstGeom prst="roundRect">
            <a:avLst/>
          </a:prstGeom>
          <a:noFill/>
          <a:ln>
            <a:solidFill>
              <a:schemeClr val="accent1"/>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r>
              <a:rPr lang="en-US" altLang="zh-CN" sz="1400" dirty="0" smtClean="0">
                <a:solidFill>
                  <a:schemeClr val="tx1"/>
                </a:solidFill>
              </a:rPr>
              <a:t>First Step</a:t>
            </a:r>
            <a:endParaRPr lang="zh-CN" altLang="en-US" sz="1400" dirty="0">
              <a:solidFill>
                <a:schemeClr val="tx1"/>
              </a:solidFill>
            </a:endParaRPr>
          </a:p>
        </p:txBody>
      </p:sp>
    </p:spTree>
    <p:extLst>
      <p:ext uri="{BB962C8B-B14F-4D97-AF65-F5344CB8AC3E}">
        <p14:creationId xmlns:p14="http://schemas.microsoft.com/office/powerpoint/2010/main" val="234353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fill="hold"/>
                                        <p:tgtEl>
                                          <p:spTgt spid="40"/>
                                        </p:tgtEl>
                                        <p:attrNameLst>
                                          <p:attrName>ppt_x</p:attrName>
                                        </p:attrNameLst>
                                      </p:cBhvr>
                                      <p:tavLst>
                                        <p:tav tm="0">
                                          <p:val>
                                            <p:strVal val="#ppt_x"/>
                                          </p:val>
                                        </p:tav>
                                        <p:tav tm="100000">
                                          <p:val>
                                            <p:strVal val="#ppt_x"/>
                                          </p:val>
                                        </p:tav>
                                      </p:tavLst>
                                    </p:anim>
                                    <p:anim calcmode="lin" valueType="num">
                                      <p:cBhvr additive="base">
                                        <p:cTn id="36" dur="500" fill="hold"/>
                                        <p:tgtEl>
                                          <p:spTgt spid="4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fill="hold"/>
                                        <p:tgtEl>
                                          <p:spTgt spid="28"/>
                                        </p:tgtEl>
                                        <p:attrNameLst>
                                          <p:attrName>ppt_x</p:attrName>
                                        </p:attrNameLst>
                                      </p:cBhvr>
                                      <p:tavLst>
                                        <p:tav tm="0">
                                          <p:val>
                                            <p:strVal val="#ppt_x"/>
                                          </p:val>
                                        </p:tav>
                                        <p:tav tm="100000">
                                          <p:val>
                                            <p:strVal val="#ppt_x"/>
                                          </p:val>
                                        </p:tav>
                                      </p:tavLst>
                                    </p:anim>
                                    <p:anim calcmode="lin" valueType="num">
                                      <p:cBhvr additive="base">
                                        <p:cTn id="76" dur="500" fill="hold"/>
                                        <p:tgtEl>
                                          <p:spTgt spid="2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 calcmode="lin" valueType="num">
                                      <p:cBhvr additive="base">
                                        <p:cTn id="79" dur="500" fill="hold"/>
                                        <p:tgtEl>
                                          <p:spTgt spid="31"/>
                                        </p:tgtEl>
                                        <p:attrNameLst>
                                          <p:attrName>ppt_x</p:attrName>
                                        </p:attrNameLst>
                                      </p:cBhvr>
                                      <p:tavLst>
                                        <p:tav tm="0">
                                          <p:val>
                                            <p:strVal val="#ppt_x"/>
                                          </p:val>
                                        </p:tav>
                                        <p:tav tm="100000">
                                          <p:val>
                                            <p:strVal val="#ppt_x"/>
                                          </p:val>
                                        </p:tav>
                                      </p:tavLst>
                                    </p:anim>
                                    <p:anim calcmode="lin" valueType="num">
                                      <p:cBhvr additive="base">
                                        <p:cTn id="80" dur="500" fill="hold"/>
                                        <p:tgtEl>
                                          <p:spTgt spid="3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fill="hold"/>
                                        <p:tgtEl>
                                          <p:spTgt spid="34"/>
                                        </p:tgtEl>
                                        <p:attrNameLst>
                                          <p:attrName>ppt_x</p:attrName>
                                        </p:attrNameLst>
                                      </p:cBhvr>
                                      <p:tavLst>
                                        <p:tav tm="0">
                                          <p:val>
                                            <p:strVal val="#ppt_x"/>
                                          </p:val>
                                        </p:tav>
                                        <p:tav tm="100000">
                                          <p:val>
                                            <p:strVal val="#ppt_x"/>
                                          </p:val>
                                        </p:tav>
                                      </p:tavLst>
                                    </p:anim>
                                    <p:anim calcmode="lin" valueType="num">
                                      <p:cBhvr additive="base">
                                        <p:cTn id="84" dur="500" fill="hold"/>
                                        <p:tgtEl>
                                          <p:spTgt spid="3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ppt_x"/>
                                          </p:val>
                                        </p:tav>
                                        <p:tav tm="100000">
                                          <p:val>
                                            <p:strVal val="#ppt_x"/>
                                          </p:val>
                                        </p:tav>
                                      </p:tavLst>
                                    </p:anim>
                                    <p:anim calcmode="lin" valueType="num">
                                      <p:cBhvr additive="base">
                                        <p:cTn id="8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500" fill="hold"/>
                                        <p:tgtEl>
                                          <p:spTgt spid="36"/>
                                        </p:tgtEl>
                                        <p:attrNameLst>
                                          <p:attrName>ppt_x</p:attrName>
                                        </p:attrNameLst>
                                      </p:cBhvr>
                                      <p:tavLst>
                                        <p:tav tm="0">
                                          <p:val>
                                            <p:strVal val="#ppt_x"/>
                                          </p:val>
                                        </p:tav>
                                        <p:tav tm="100000">
                                          <p:val>
                                            <p:strVal val="#ppt_x"/>
                                          </p:val>
                                        </p:tav>
                                      </p:tavLst>
                                    </p:anim>
                                    <p:anim calcmode="lin" valueType="num">
                                      <p:cBhvr additive="base">
                                        <p:cTn id="94" dur="500" fill="hold"/>
                                        <p:tgtEl>
                                          <p:spTgt spid="36"/>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cBhvr additive="base">
                                        <p:cTn id="97" dur="500" fill="hold"/>
                                        <p:tgtEl>
                                          <p:spTgt spid="37"/>
                                        </p:tgtEl>
                                        <p:attrNameLst>
                                          <p:attrName>ppt_x</p:attrName>
                                        </p:attrNameLst>
                                      </p:cBhvr>
                                      <p:tavLst>
                                        <p:tav tm="0">
                                          <p:val>
                                            <p:strVal val="#ppt_x"/>
                                          </p:val>
                                        </p:tav>
                                        <p:tav tm="100000">
                                          <p:val>
                                            <p:strVal val="#ppt_x"/>
                                          </p:val>
                                        </p:tav>
                                      </p:tavLst>
                                    </p:anim>
                                    <p:anim calcmode="lin" valueType="num">
                                      <p:cBhvr additive="base">
                                        <p:cTn id="9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7" grpId="0" animBg="1"/>
      <p:bldP spid="18" grpId="0" animBg="1"/>
      <p:bldP spid="36" grpId="0" animBg="1"/>
      <p:bldP spid="37" grpId="0"/>
      <p:bldP spid="39" grpId="0"/>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zh-CN" altLang="en-US" dirty="0"/>
              <a:t>目录</a:t>
            </a:r>
            <a:endParaRPr lang="en-US" altLang="zh-CN" dirty="0" smtClean="0"/>
          </a:p>
        </p:txBody>
      </p:sp>
      <p:sp>
        <p:nvSpPr>
          <p:cNvPr id="51" name="内容占位符 50"/>
          <p:cNvSpPr>
            <a:spLocks noGrp="1"/>
          </p:cNvSpPr>
          <p:nvPr>
            <p:ph idx="1"/>
          </p:nvPr>
        </p:nvSpPr>
        <p:spPr/>
        <p:txBody>
          <a:bodyPr/>
          <a:lstStyle/>
          <a:p>
            <a:r>
              <a:rPr lang="en-US" altLang="zh-CN" sz="2000" dirty="0"/>
              <a:t>RBM</a:t>
            </a:r>
            <a:r>
              <a:rPr lang="zh-CN" altLang="en-US" sz="2000" dirty="0"/>
              <a:t>的实现与案例分析</a:t>
            </a:r>
            <a:endParaRPr lang="zh-CN" altLang="en-US" sz="2000" dirty="0"/>
          </a:p>
        </p:txBody>
      </p:sp>
      <p:sp>
        <p:nvSpPr>
          <p:cNvPr id="5125"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zh-CN">
              <a:ea typeface="宋体" charset="-122"/>
            </a:endParaRPr>
          </a:p>
        </p:txBody>
      </p:sp>
      <p:sp>
        <p:nvSpPr>
          <p:cNvPr id="89134"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endParaRPr lang="zh-CN" altLang="en-US">
              <a:ea typeface="宋体" charset="-122"/>
            </a:endParaRPr>
          </a:p>
        </p:txBody>
      </p:sp>
      <p:sp>
        <p:nvSpPr>
          <p:cNvPr id="89135"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w="0" algn="ctr">
            <a:noFill/>
            <a:miter lim="800000"/>
            <a:headEnd/>
            <a:tailEnd/>
          </a:ln>
          <a:effectLst/>
        </p:spPr>
        <p:txBody>
          <a:bodyPr wrap="none" anchor="ctr"/>
          <a:lstStyle/>
          <a:p>
            <a:endParaRPr lang="zh-CN" altLang="en-US">
              <a:ea typeface="宋体" charset="-122"/>
            </a:endParaRPr>
          </a:p>
        </p:txBody>
      </p:sp>
      <p:sp>
        <p:nvSpPr>
          <p:cNvPr id="5129" name="AutoShape 49"/>
          <p:cNvSpPr>
            <a:spLocks noChangeArrowheads="1"/>
          </p:cNvSpPr>
          <p:nvPr/>
        </p:nvSpPr>
        <p:spPr bwMode="gray">
          <a:xfrm>
            <a:off x="1957710" y="5081240"/>
            <a:ext cx="3859710" cy="508000"/>
          </a:xfrm>
          <a:prstGeom prst="roundRect">
            <a:avLst>
              <a:gd name="adj" fmla="val 50000"/>
            </a:avLst>
          </a:prstGeom>
          <a:solidFill>
            <a:srgbClr val="825FD0"/>
          </a:solidFill>
          <a:ln w="28575" algn="ctr">
            <a:solidFill>
              <a:schemeClr val="bg2"/>
            </a:solidFill>
            <a:round/>
            <a:headEnd/>
            <a:tailEnd/>
          </a:ln>
        </p:spPr>
        <p:txBody>
          <a:bodyPr wrap="none" anchor="ctr"/>
          <a:lstStyle/>
          <a:p>
            <a:r>
              <a:rPr lang="zh-CN" altLang="en-US" dirty="0"/>
              <a:t>基于受限的玻尔兹曼机的案例</a:t>
            </a:r>
            <a:endParaRPr lang="zh-CN" altLang="en-US" dirty="0"/>
          </a:p>
        </p:txBody>
      </p:sp>
      <p:sp>
        <p:nvSpPr>
          <p:cNvPr id="5130" name="AutoShape 50"/>
          <p:cNvSpPr>
            <a:spLocks noChangeArrowheads="1"/>
          </p:cNvSpPr>
          <p:nvPr/>
        </p:nvSpPr>
        <p:spPr bwMode="gray">
          <a:xfrm>
            <a:off x="2438400" y="4077072"/>
            <a:ext cx="357376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受限的玻尔兹曼机有哪些用途？</a:t>
            </a:r>
            <a:endParaRPr lang="en-US" altLang="zh-CN" dirty="0"/>
          </a:p>
        </p:txBody>
      </p:sp>
      <p:sp>
        <p:nvSpPr>
          <p:cNvPr id="5131" name="AutoShape 51"/>
          <p:cNvSpPr>
            <a:spLocks noChangeArrowheads="1"/>
          </p:cNvSpPr>
          <p:nvPr/>
        </p:nvSpPr>
        <p:spPr bwMode="gray">
          <a:xfrm>
            <a:off x="2356520" y="2924944"/>
            <a:ext cx="365564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受限的玻尔兹曼机该如何实现？</a:t>
            </a:r>
            <a:endParaRPr lang="en-US" altLang="zh-CN" dirty="0"/>
          </a:p>
        </p:txBody>
      </p:sp>
      <p:sp>
        <p:nvSpPr>
          <p:cNvPr id="5132" name="AutoShape 52"/>
          <p:cNvSpPr>
            <a:spLocks noChangeArrowheads="1"/>
          </p:cNvSpPr>
          <p:nvPr/>
        </p:nvSpPr>
        <p:spPr bwMode="gray">
          <a:xfrm>
            <a:off x="1930600" y="1988840"/>
            <a:ext cx="3886820" cy="508000"/>
          </a:xfrm>
          <a:prstGeom prst="roundRect">
            <a:avLst>
              <a:gd name="adj" fmla="val 50000"/>
            </a:avLst>
          </a:prstGeom>
          <a:noFill/>
          <a:ln w="28575" algn="ctr">
            <a:solidFill>
              <a:schemeClr val="bg2"/>
            </a:solidFill>
            <a:round/>
            <a:headEnd/>
            <a:tailEnd/>
          </a:ln>
        </p:spPr>
        <p:txBody>
          <a:bodyPr wrap="none" anchor="ctr"/>
          <a:lstStyle/>
          <a:p>
            <a:r>
              <a:rPr lang="zh-CN" altLang="en-US" dirty="0"/>
              <a:t>玻尔兹曼机到底描述的是什么？</a:t>
            </a:r>
            <a:endParaRPr lang="en-US" altLang="zh-CN" dirty="0"/>
          </a:p>
        </p:txBody>
      </p:sp>
      <p:grpSp>
        <p:nvGrpSpPr>
          <p:cNvPr id="5133" name="Group 53"/>
          <p:cNvGrpSpPr>
            <a:grpSpLocks/>
          </p:cNvGrpSpPr>
          <p:nvPr/>
        </p:nvGrpSpPr>
        <p:grpSpPr bwMode="auto">
          <a:xfrm>
            <a:off x="1619672" y="2054720"/>
            <a:ext cx="381000" cy="381000"/>
            <a:chOff x="2078" y="1680"/>
            <a:chExt cx="1615" cy="1615"/>
          </a:xfrm>
        </p:grpSpPr>
        <p:sp>
          <p:nvSpPr>
            <p:cNvPr id="5162"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63"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44" name="Oval 56"/>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65" name="Oval 57"/>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46" name="Oval 58"/>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7" name="Oval 59"/>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4" name="Group 60"/>
          <p:cNvGrpSpPr>
            <a:grpSpLocks/>
          </p:cNvGrpSpPr>
          <p:nvPr/>
        </p:nvGrpSpPr>
        <p:grpSpPr bwMode="auto">
          <a:xfrm>
            <a:off x="2051720" y="3031307"/>
            <a:ext cx="381000" cy="381000"/>
            <a:chOff x="2078" y="1680"/>
            <a:chExt cx="1615" cy="1615"/>
          </a:xfrm>
        </p:grpSpPr>
        <p:sp>
          <p:nvSpPr>
            <p:cNvPr id="5156"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7"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1"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9"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53"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1"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5" name="Group 67"/>
          <p:cNvGrpSpPr>
            <a:grpSpLocks/>
          </p:cNvGrpSpPr>
          <p:nvPr/>
        </p:nvGrpSpPr>
        <p:grpSpPr bwMode="auto">
          <a:xfrm>
            <a:off x="2133600" y="4153272"/>
            <a:ext cx="381000" cy="381000"/>
            <a:chOff x="2078" y="1680"/>
            <a:chExt cx="1615" cy="1615"/>
          </a:xfrm>
        </p:grpSpPr>
        <p:sp>
          <p:nvSpPr>
            <p:cNvPr id="5150"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1"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8" name="Oval 7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3" name="Oval 71"/>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zh-CN" altLang="en-US">
                <a:ea typeface="宋体" charset="-122"/>
              </a:endParaRPr>
            </a:p>
          </p:txBody>
        </p:sp>
        <p:sp>
          <p:nvSpPr>
            <p:cNvPr id="89160" name="Oval 7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55" name="Oval 73"/>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6" name="Group 74"/>
          <p:cNvGrpSpPr>
            <a:grpSpLocks/>
          </p:cNvGrpSpPr>
          <p:nvPr/>
        </p:nvGrpSpPr>
        <p:grpSpPr bwMode="auto">
          <a:xfrm>
            <a:off x="1669678" y="5182840"/>
            <a:ext cx="381000" cy="381000"/>
            <a:chOff x="2078" y="1680"/>
            <a:chExt cx="1615" cy="1615"/>
          </a:xfrm>
        </p:grpSpPr>
        <p:sp>
          <p:nvSpPr>
            <p:cNvPr id="51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65" name="Oval 77"/>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47" name="Oval 78"/>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67" name="Oval 79"/>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49" name="Oval 80"/>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ea typeface="宋体" charset="-122"/>
              </a:endParaRPr>
            </a:p>
          </p:txBody>
        </p:sp>
      </p:grpSp>
    </p:spTree>
    <p:extLst>
      <p:ext uri="{BB962C8B-B14F-4D97-AF65-F5344CB8AC3E}">
        <p14:creationId xmlns:p14="http://schemas.microsoft.com/office/powerpoint/2010/main" val="32879426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基于受限的玻尔兹曼机的案例</a:t>
            </a:r>
            <a:endParaRPr lang="zh-CN" altLang="en-US" dirty="0"/>
          </a:p>
        </p:txBody>
      </p:sp>
      <p:sp>
        <p:nvSpPr>
          <p:cNvPr id="3" name="内容占位符 2"/>
          <p:cNvSpPr>
            <a:spLocks noGrp="1"/>
          </p:cNvSpPr>
          <p:nvPr>
            <p:ph idx="1"/>
          </p:nvPr>
        </p:nvSpPr>
        <p:spPr/>
        <p:txBody>
          <a:bodyPr/>
          <a:lstStyle/>
          <a:p>
            <a:r>
              <a:rPr lang="zh-CN" altLang="en-US" sz="2400" dirty="0"/>
              <a:t>如何把受限玻尔兹曼机（</a:t>
            </a:r>
            <a:r>
              <a:rPr lang="en-US" altLang="zh-CN" sz="2400" dirty="0"/>
              <a:t>Restricted Boltzmann Machine, </a:t>
            </a:r>
            <a:r>
              <a:rPr lang="en-US" altLang="zh-CN" sz="2400" dirty="0" smtClean="0"/>
              <a:t>RBM</a:t>
            </a:r>
            <a:r>
              <a:rPr lang="zh-CN" altLang="en-US" sz="2400" dirty="0"/>
              <a:t>）应用到我们</a:t>
            </a:r>
            <a:r>
              <a:rPr lang="zh-CN" altLang="en-US" sz="2400" dirty="0" smtClean="0"/>
              <a:t>当前线</a:t>
            </a:r>
            <a:r>
              <a:rPr lang="zh-CN" altLang="en-US" sz="2400" dirty="0"/>
              <a:t>上</a:t>
            </a:r>
            <a:r>
              <a:rPr lang="zh-CN" altLang="en-US" sz="2400" dirty="0" smtClean="0"/>
              <a:t>的音乐推荐</a:t>
            </a:r>
            <a:r>
              <a:rPr lang="zh-CN" altLang="en-US" sz="2400" dirty="0"/>
              <a:t>系统</a:t>
            </a:r>
            <a:r>
              <a:rPr lang="zh-CN" altLang="en-US" sz="2400" dirty="0" smtClean="0"/>
              <a:t>中？</a:t>
            </a:r>
            <a:endParaRPr lang="en-US" altLang="zh-CN" sz="2400" dirty="0" smtClean="0"/>
          </a:p>
        </p:txBody>
      </p:sp>
      <p:pic>
        <p:nvPicPr>
          <p:cNvPr id="4" name="图片 3"/>
          <p:cNvPicPr>
            <a:picLocks noChangeAspect="1"/>
          </p:cNvPicPr>
          <p:nvPr/>
        </p:nvPicPr>
        <p:blipFill>
          <a:blip r:embed="rId2"/>
          <a:stretch>
            <a:fillRect/>
          </a:stretch>
        </p:blipFill>
        <p:spPr>
          <a:xfrm>
            <a:off x="1549284" y="3330874"/>
            <a:ext cx="3731891" cy="2159099"/>
          </a:xfrm>
          <a:prstGeom prst="rect">
            <a:avLst/>
          </a:prstGeom>
        </p:spPr>
      </p:pic>
      <p:sp>
        <p:nvSpPr>
          <p:cNvPr id="5" name="右箭头 4"/>
          <p:cNvSpPr/>
          <p:nvPr/>
        </p:nvSpPr>
        <p:spPr>
          <a:xfrm rot="16200000">
            <a:off x="454447" y="4126756"/>
            <a:ext cx="1123721" cy="58664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err="1" smtClean="0"/>
              <a:t>EnCode</a:t>
            </a:r>
            <a:endParaRPr lang="zh-CN" altLang="en-US" sz="1600" dirty="0"/>
          </a:p>
        </p:txBody>
      </p:sp>
      <p:sp>
        <p:nvSpPr>
          <p:cNvPr id="6" name="右箭头 5"/>
          <p:cNvSpPr/>
          <p:nvPr/>
        </p:nvSpPr>
        <p:spPr>
          <a:xfrm rot="5400000">
            <a:off x="5215126" y="4117098"/>
            <a:ext cx="1123721" cy="58664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err="1" smtClean="0"/>
              <a:t>DeCode</a:t>
            </a:r>
            <a:endParaRPr lang="zh-CN" altLang="en-US" sz="1600" dirty="0"/>
          </a:p>
        </p:txBody>
      </p:sp>
      <p:sp>
        <p:nvSpPr>
          <p:cNvPr id="8" name="文本框 7"/>
          <p:cNvSpPr txBox="1"/>
          <p:nvPr/>
        </p:nvSpPr>
        <p:spPr>
          <a:xfrm>
            <a:off x="6347049" y="3748702"/>
            <a:ext cx="2748020" cy="1323439"/>
          </a:xfrm>
          <a:prstGeom prst="rect">
            <a:avLst/>
          </a:prstGeom>
          <a:noFill/>
        </p:spPr>
        <p:txBody>
          <a:bodyPr wrap="square" rtlCol="0">
            <a:spAutoFit/>
          </a:bodyPr>
          <a:lstStyle/>
          <a:p>
            <a:r>
              <a:rPr lang="zh-CN" altLang="en-US" sz="1600" dirty="0" smtClean="0"/>
              <a:t>不但能得到已评分物品的新的评分数据，还能对未评分的物品的得分进行预测，这些未评分物品的分数从高到低的排序形成推荐列表</a:t>
            </a:r>
            <a:endParaRPr lang="zh-CN" altLang="en-US" sz="1600" dirty="0"/>
          </a:p>
        </p:txBody>
      </p:sp>
    </p:spTree>
    <p:extLst>
      <p:ext uri="{BB962C8B-B14F-4D97-AF65-F5344CB8AC3E}">
        <p14:creationId xmlns:p14="http://schemas.microsoft.com/office/powerpoint/2010/main" val="30174297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2"/>
          <a:stretch>
            <a:fillRect/>
          </a:stretch>
        </p:blipFill>
        <p:spPr>
          <a:xfrm>
            <a:off x="4107836" y="2769920"/>
            <a:ext cx="3122082" cy="1294643"/>
          </a:xfrm>
          <a:prstGeom prst="rect">
            <a:avLst/>
          </a:prstGeom>
        </p:spPr>
      </p:pic>
      <p:pic>
        <p:nvPicPr>
          <p:cNvPr id="18" name="图片 17"/>
          <p:cNvPicPr>
            <a:picLocks noChangeAspect="1"/>
          </p:cNvPicPr>
          <p:nvPr/>
        </p:nvPicPr>
        <p:blipFill>
          <a:blip r:embed="rId3"/>
          <a:stretch>
            <a:fillRect/>
          </a:stretch>
        </p:blipFill>
        <p:spPr>
          <a:xfrm>
            <a:off x="3675393" y="3130603"/>
            <a:ext cx="3009791" cy="1241412"/>
          </a:xfrm>
          <a:prstGeom prst="rect">
            <a:avLst/>
          </a:prstGeom>
        </p:spPr>
      </p:pic>
      <p:sp>
        <p:nvSpPr>
          <p:cNvPr id="2" name="标题 1"/>
          <p:cNvSpPr>
            <a:spLocks noGrp="1"/>
          </p:cNvSpPr>
          <p:nvPr>
            <p:ph type="title"/>
          </p:nvPr>
        </p:nvSpPr>
        <p:spPr/>
        <p:txBody>
          <a:bodyPr/>
          <a:lstStyle/>
          <a:p>
            <a:r>
              <a:rPr lang="zh-CN" altLang="en-US" dirty="0" smtClean="0"/>
              <a:t>基于受限的玻尔兹曼机的案例</a:t>
            </a:r>
            <a:endParaRPr lang="zh-CN" altLang="en-US" dirty="0"/>
          </a:p>
        </p:txBody>
      </p:sp>
      <p:sp>
        <p:nvSpPr>
          <p:cNvPr id="3" name="内容占位符 2"/>
          <p:cNvSpPr>
            <a:spLocks noGrp="1"/>
          </p:cNvSpPr>
          <p:nvPr>
            <p:ph idx="1"/>
          </p:nvPr>
        </p:nvSpPr>
        <p:spPr/>
        <p:txBody>
          <a:bodyPr/>
          <a:lstStyle/>
          <a:p>
            <a:r>
              <a:rPr lang="zh-CN" altLang="en-US" sz="2400" dirty="0" smtClean="0"/>
              <a:t>目的：学习用户对于这些歌曲的偏好分布。</a:t>
            </a:r>
            <a:endParaRPr lang="en-US" altLang="zh-CN" sz="2400" dirty="0" smtClean="0"/>
          </a:p>
          <a:p>
            <a:pPr marL="0" indent="0">
              <a:buNone/>
            </a:pPr>
            <a:endParaRPr lang="en-US" altLang="zh-CN" sz="2400" dirty="0" smtClean="0"/>
          </a:p>
          <a:p>
            <a:r>
              <a:rPr lang="zh-CN" altLang="en-US" sz="2400" dirty="0" smtClean="0"/>
              <a:t>数据：</a:t>
            </a:r>
            <a:endParaRPr lang="en-US" altLang="zh-CN" sz="2400" dirty="0" smtClean="0"/>
          </a:p>
        </p:txBody>
      </p:sp>
      <p:pic>
        <p:nvPicPr>
          <p:cNvPr id="13" name="图片 12"/>
          <p:cNvPicPr>
            <a:picLocks noChangeAspect="1"/>
          </p:cNvPicPr>
          <p:nvPr/>
        </p:nvPicPr>
        <p:blipFill>
          <a:blip r:embed="rId4"/>
          <a:stretch>
            <a:fillRect/>
          </a:stretch>
        </p:blipFill>
        <p:spPr>
          <a:xfrm>
            <a:off x="3130658" y="3473645"/>
            <a:ext cx="3092426" cy="1041491"/>
          </a:xfrm>
          <a:prstGeom prst="rect">
            <a:avLst/>
          </a:prstGeom>
        </p:spPr>
      </p:pic>
      <p:pic>
        <p:nvPicPr>
          <p:cNvPr id="14" name="图片 13"/>
          <p:cNvPicPr>
            <a:picLocks noChangeAspect="1"/>
          </p:cNvPicPr>
          <p:nvPr/>
        </p:nvPicPr>
        <p:blipFill>
          <a:blip r:embed="rId5"/>
          <a:stretch>
            <a:fillRect/>
          </a:stretch>
        </p:blipFill>
        <p:spPr>
          <a:xfrm>
            <a:off x="2840298" y="3837943"/>
            <a:ext cx="3172858" cy="1068143"/>
          </a:xfrm>
          <a:prstGeom prst="rect">
            <a:avLst/>
          </a:prstGeom>
        </p:spPr>
      </p:pic>
      <p:pic>
        <p:nvPicPr>
          <p:cNvPr id="16" name="图片 15"/>
          <p:cNvPicPr>
            <a:picLocks noChangeAspect="1"/>
          </p:cNvPicPr>
          <p:nvPr/>
        </p:nvPicPr>
        <p:blipFill>
          <a:blip r:embed="rId6"/>
          <a:stretch>
            <a:fillRect/>
          </a:stretch>
        </p:blipFill>
        <p:spPr>
          <a:xfrm>
            <a:off x="2424540" y="4191377"/>
            <a:ext cx="3253827" cy="1126748"/>
          </a:xfrm>
          <a:prstGeom prst="rect">
            <a:avLst/>
          </a:prstGeom>
        </p:spPr>
      </p:pic>
      <p:pic>
        <p:nvPicPr>
          <p:cNvPr id="17" name="图片 16"/>
          <p:cNvPicPr>
            <a:picLocks noChangeAspect="1"/>
          </p:cNvPicPr>
          <p:nvPr/>
        </p:nvPicPr>
        <p:blipFill>
          <a:blip r:embed="rId7"/>
          <a:stretch>
            <a:fillRect/>
          </a:stretch>
        </p:blipFill>
        <p:spPr>
          <a:xfrm>
            <a:off x="1924561" y="4614253"/>
            <a:ext cx="2967538" cy="1119071"/>
          </a:xfrm>
          <a:prstGeom prst="rect">
            <a:avLst/>
          </a:prstGeom>
        </p:spPr>
      </p:pic>
    </p:spTree>
    <p:extLst>
      <p:ext uri="{BB962C8B-B14F-4D97-AF65-F5344CB8AC3E}">
        <p14:creationId xmlns:p14="http://schemas.microsoft.com/office/powerpoint/2010/main" val="115392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基于受限的玻尔兹曼机的案例</a:t>
            </a:r>
            <a:endParaRPr lang="zh-CN" altLang="en-US" dirty="0"/>
          </a:p>
        </p:txBody>
      </p:sp>
      <p:sp>
        <p:nvSpPr>
          <p:cNvPr id="3" name="内容占位符 2"/>
          <p:cNvSpPr>
            <a:spLocks noGrp="1"/>
          </p:cNvSpPr>
          <p:nvPr>
            <p:ph idx="1"/>
          </p:nvPr>
        </p:nvSpPr>
        <p:spPr/>
        <p:txBody>
          <a:bodyPr/>
          <a:lstStyle/>
          <a:p>
            <a:r>
              <a:rPr lang="zh-CN" altLang="en-US" sz="2400" dirty="0" smtClean="0"/>
              <a:t>需要</a:t>
            </a:r>
            <a:r>
              <a:rPr lang="zh-CN" altLang="en-US" sz="2400" dirty="0"/>
              <a:t>解决以下两个问题</a:t>
            </a:r>
            <a:r>
              <a:rPr lang="en-US" altLang="zh-CN" sz="2400" dirty="0" smtClean="0"/>
              <a:t>:</a:t>
            </a:r>
          </a:p>
          <a:p>
            <a:endParaRPr lang="en-US" altLang="zh-CN" sz="2400" dirty="0"/>
          </a:p>
          <a:p>
            <a:pPr marL="0" indent="0">
              <a:buNone/>
            </a:pPr>
            <a:r>
              <a:rPr lang="en-US" altLang="zh-CN" sz="2000" dirty="0" smtClean="0"/>
              <a:t>1.</a:t>
            </a:r>
            <a:r>
              <a:rPr lang="zh-CN" altLang="en-US" sz="2000" dirty="0" smtClean="0"/>
              <a:t>鉴于</a:t>
            </a:r>
            <a:r>
              <a:rPr lang="en-US" altLang="zh-CN" sz="2000" dirty="0"/>
              <a:t>RBM</a:t>
            </a:r>
            <a:r>
              <a:rPr lang="zh-CN" altLang="en-US" sz="2000" dirty="0"/>
              <a:t>中的</a:t>
            </a:r>
            <a:r>
              <a:rPr lang="zh-CN" altLang="en-US" sz="2000" dirty="0" smtClean="0"/>
              <a:t>单元通常都是</a:t>
            </a:r>
            <a:r>
              <a:rPr lang="zh-CN" altLang="en-US" sz="2000" dirty="0">
                <a:solidFill>
                  <a:srgbClr val="FF0000"/>
                </a:solidFill>
              </a:rPr>
              <a:t>二元变量</a:t>
            </a:r>
            <a:r>
              <a:rPr lang="en-US" altLang="zh-CN" sz="2000" dirty="0"/>
              <a:t>, </a:t>
            </a:r>
            <a:r>
              <a:rPr lang="zh-CN" altLang="en-US" sz="2000" dirty="0"/>
              <a:t>如果用这些二元变量来对整数值的评分建模</a:t>
            </a:r>
            <a:r>
              <a:rPr lang="en-US" altLang="zh-CN" sz="2000" dirty="0" smtClean="0"/>
              <a:t>?</a:t>
            </a:r>
          </a:p>
          <a:p>
            <a:pPr marL="0" indent="0">
              <a:buNone/>
            </a:pPr>
            <a:endParaRPr lang="en-US" altLang="zh-CN" sz="2000" dirty="0"/>
          </a:p>
          <a:p>
            <a:pPr marL="0" indent="0">
              <a:buNone/>
            </a:pPr>
            <a:r>
              <a:rPr lang="en-US" altLang="zh-CN" sz="2000" dirty="0" smtClean="0"/>
              <a:t>2.</a:t>
            </a:r>
            <a:r>
              <a:rPr lang="zh-CN" altLang="en-US" sz="2000" dirty="0" smtClean="0"/>
              <a:t>用户</a:t>
            </a:r>
            <a:r>
              <a:rPr lang="zh-CN" altLang="en-US" sz="2000" dirty="0"/>
              <a:t>的</a:t>
            </a:r>
            <a:r>
              <a:rPr lang="zh-CN" altLang="en-US" sz="2000" dirty="0">
                <a:solidFill>
                  <a:srgbClr val="FF0000"/>
                </a:solidFill>
              </a:rPr>
              <a:t>打分是非常稀疏的</a:t>
            </a:r>
            <a:r>
              <a:rPr lang="en-US" altLang="zh-CN" sz="2000" dirty="0"/>
              <a:t>, </a:t>
            </a:r>
            <a:r>
              <a:rPr lang="zh-CN" altLang="en-US" sz="2000" dirty="0"/>
              <a:t>亦即用户只会对很少</a:t>
            </a:r>
            <a:r>
              <a:rPr lang="zh-CN" altLang="en-US" sz="2000" dirty="0" smtClean="0"/>
              <a:t>的歌曲打分</a:t>
            </a:r>
            <a:r>
              <a:rPr lang="en-US" altLang="zh-CN" sz="2000" dirty="0"/>
              <a:t>, </a:t>
            </a:r>
            <a:r>
              <a:rPr lang="zh-CN" altLang="en-US" sz="2000" dirty="0"/>
              <a:t>如何处理这些缺失的评分</a:t>
            </a:r>
            <a:r>
              <a:rPr lang="en-US" altLang="zh-CN" sz="2000" dirty="0"/>
              <a:t>?</a:t>
            </a:r>
          </a:p>
        </p:txBody>
      </p:sp>
    </p:spTree>
    <p:extLst>
      <p:ext uri="{BB962C8B-B14F-4D97-AF65-F5344CB8AC3E}">
        <p14:creationId xmlns:p14="http://schemas.microsoft.com/office/powerpoint/2010/main" val="9498004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zh-CN" altLang="en-US" dirty="0"/>
              <a:t>目录</a:t>
            </a:r>
            <a:endParaRPr lang="en-US" altLang="zh-CN" dirty="0" smtClean="0"/>
          </a:p>
        </p:txBody>
      </p:sp>
      <p:sp>
        <p:nvSpPr>
          <p:cNvPr id="51" name="内容占位符 50"/>
          <p:cNvSpPr>
            <a:spLocks noGrp="1"/>
          </p:cNvSpPr>
          <p:nvPr>
            <p:ph idx="1"/>
          </p:nvPr>
        </p:nvSpPr>
        <p:spPr/>
        <p:txBody>
          <a:bodyPr/>
          <a:lstStyle/>
          <a:p>
            <a:r>
              <a:rPr lang="en-US" altLang="zh-CN" sz="2000" dirty="0"/>
              <a:t>RBM</a:t>
            </a:r>
            <a:r>
              <a:rPr lang="zh-CN" altLang="en-US" sz="2000" dirty="0"/>
              <a:t>的实现与案例分析</a:t>
            </a:r>
            <a:endParaRPr lang="zh-CN" altLang="en-US" sz="2000" dirty="0"/>
          </a:p>
        </p:txBody>
      </p:sp>
      <p:sp>
        <p:nvSpPr>
          <p:cNvPr id="5125"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zh-CN">
              <a:ea typeface="宋体" charset="-122"/>
            </a:endParaRPr>
          </a:p>
        </p:txBody>
      </p:sp>
      <p:sp>
        <p:nvSpPr>
          <p:cNvPr id="89134"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endParaRPr lang="zh-CN" altLang="en-US">
              <a:ea typeface="宋体" charset="-122"/>
            </a:endParaRPr>
          </a:p>
        </p:txBody>
      </p:sp>
      <p:sp>
        <p:nvSpPr>
          <p:cNvPr id="89135"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w="0" algn="ctr">
            <a:noFill/>
            <a:miter lim="800000"/>
            <a:headEnd/>
            <a:tailEnd/>
          </a:ln>
          <a:effectLst/>
        </p:spPr>
        <p:txBody>
          <a:bodyPr wrap="none" anchor="ctr"/>
          <a:lstStyle/>
          <a:p>
            <a:endParaRPr lang="zh-CN" altLang="en-US">
              <a:ea typeface="宋体" charset="-122"/>
            </a:endParaRPr>
          </a:p>
        </p:txBody>
      </p:sp>
      <p:sp>
        <p:nvSpPr>
          <p:cNvPr id="5129" name="AutoShape 49"/>
          <p:cNvSpPr>
            <a:spLocks noChangeArrowheads="1"/>
          </p:cNvSpPr>
          <p:nvPr/>
        </p:nvSpPr>
        <p:spPr bwMode="gray">
          <a:xfrm>
            <a:off x="1957710" y="5081240"/>
            <a:ext cx="385971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基于受限的玻尔兹曼机的案例</a:t>
            </a:r>
            <a:endParaRPr lang="zh-CN" altLang="en-US" dirty="0"/>
          </a:p>
        </p:txBody>
      </p:sp>
      <p:sp>
        <p:nvSpPr>
          <p:cNvPr id="5130" name="AutoShape 50"/>
          <p:cNvSpPr>
            <a:spLocks noChangeArrowheads="1"/>
          </p:cNvSpPr>
          <p:nvPr/>
        </p:nvSpPr>
        <p:spPr bwMode="gray">
          <a:xfrm>
            <a:off x="2438400" y="4077072"/>
            <a:ext cx="357376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受限的玻尔兹曼机有哪些用途？</a:t>
            </a:r>
            <a:endParaRPr lang="en-US" altLang="zh-CN" dirty="0"/>
          </a:p>
        </p:txBody>
      </p:sp>
      <p:sp>
        <p:nvSpPr>
          <p:cNvPr id="5131" name="AutoShape 51"/>
          <p:cNvSpPr>
            <a:spLocks noChangeArrowheads="1"/>
          </p:cNvSpPr>
          <p:nvPr/>
        </p:nvSpPr>
        <p:spPr bwMode="gray">
          <a:xfrm>
            <a:off x="2356520" y="2924944"/>
            <a:ext cx="365564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受限的玻尔兹曼机该如何实现？</a:t>
            </a:r>
            <a:endParaRPr lang="en-US" altLang="zh-CN" dirty="0"/>
          </a:p>
        </p:txBody>
      </p:sp>
      <p:sp>
        <p:nvSpPr>
          <p:cNvPr id="5132" name="AutoShape 52"/>
          <p:cNvSpPr>
            <a:spLocks noChangeArrowheads="1"/>
          </p:cNvSpPr>
          <p:nvPr/>
        </p:nvSpPr>
        <p:spPr bwMode="gray">
          <a:xfrm>
            <a:off x="1930600" y="1988840"/>
            <a:ext cx="3886820" cy="508000"/>
          </a:xfrm>
          <a:prstGeom prst="roundRect">
            <a:avLst>
              <a:gd name="adj" fmla="val 50000"/>
            </a:avLst>
          </a:prstGeom>
          <a:solidFill>
            <a:srgbClr val="FFC000"/>
          </a:solidFill>
          <a:ln w="28575" algn="ctr">
            <a:solidFill>
              <a:schemeClr val="bg2"/>
            </a:solidFill>
            <a:round/>
            <a:headEnd/>
            <a:tailEnd/>
          </a:ln>
        </p:spPr>
        <p:txBody>
          <a:bodyPr wrap="none" anchor="ctr"/>
          <a:lstStyle/>
          <a:p>
            <a:r>
              <a:rPr lang="zh-CN" altLang="en-US" dirty="0"/>
              <a:t>玻尔兹曼机到底描述的是什么？</a:t>
            </a:r>
            <a:endParaRPr lang="en-US" altLang="zh-CN" dirty="0"/>
          </a:p>
        </p:txBody>
      </p:sp>
      <p:grpSp>
        <p:nvGrpSpPr>
          <p:cNvPr id="5133" name="Group 53"/>
          <p:cNvGrpSpPr>
            <a:grpSpLocks/>
          </p:cNvGrpSpPr>
          <p:nvPr/>
        </p:nvGrpSpPr>
        <p:grpSpPr bwMode="auto">
          <a:xfrm>
            <a:off x="1619672" y="2054720"/>
            <a:ext cx="381000" cy="381000"/>
            <a:chOff x="2078" y="1680"/>
            <a:chExt cx="1615" cy="1615"/>
          </a:xfrm>
        </p:grpSpPr>
        <p:sp>
          <p:nvSpPr>
            <p:cNvPr id="5162"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63"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44" name="Oval 56"/>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65" name="Oval 57"/>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46" name="Oval 58"/>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7" name="Oval 59"/>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4" name="Group 60"/>
          <p:cNvGrpSpPr>
            <a:grpSpLocks/>
          </p:cNvGrpSpPr>
          <p:nvPr/>
        </p:nvGrpSpPr>
        <p:grpSpPr bwMode="auto">
          <a:xfrm>
            <a:off x="2051720" y="3031307"/>
            <a:ext cx="381000" cy="381000"/>
            <a:chOff x="2078" y="1680"/>
            <a:chExt cx="1615" cy="1615"/>
          </a:xfrm>
        </p:grpSpPr>
        <p:sp>
          <p:nvSpPr>
            <p:cNvPr id="5156"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7"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1"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9"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53"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1"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5" name="Group 67"/>
          <p:cNvGrpSpPr>
            <a:grpSpLocks/>
          </p:cNvGrpSpPr>
          <p:nvPr/>
        </p:nvGrpSpPr>
        <p:grpSpPr bwMode="auto">
          <a:xfrm>
            <a:off x="2133600" y="4153272"/>
            <a:ext cx="381000" cy="381000"/>
            <a:chOff x="2078" y="1680"/>
            <a:chExt cx="1615" cy="1615"/>
          </a:xfrm>
        </p:grpSpPr>
        <p:sp>
          <p:nvSpPr>
            <p:cNvPr id="5150"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1"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8" name="Oval 7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3" name="Oval 71"/>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zh-CN" altLang="en-US">
                <a:ea typeface="宋体" charset="-122"/>
              </a:endParaRPr>
            </a:p>
          </p:txBody>
        </p:sp>
        <p:sp>
          <p:nvSpPr>
            <p:cNvPr id="89160" name="Oval 7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55" name="Oval 73"/>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6" name="Group 74"/>
          <p:cNvGrpSpPr>
            <a:grpSpLocks/>
          </p:cNvGrpSpPr>
          <p:nvPr/>
        </p:nvGrpSpPr>
        <p:grpSpPr bwMode="auto">
          <a:xfrm>
            <a:off x="1669678" y="5182840"/>
            <a:ext cx="381000" cy="381000"/>
            <a:chOff x="2078" y="1680"/>
            <a:chExt cx="1615" cy="1615"/>
          </a:xfrm>
        </p:grpSpPr>
        <p:sp>
          <p:nvSpPr>
            <p:cNvPr id="51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65" name="Oval 77"/>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47" name="Oval 78"/>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67" name="Oval 79"/>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49" name="Oval 80"/>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ea typeface="宋体" charset="-122"/>
              </a:endParaRPr>
            </a:p>
          </p:txBody>
        </p:sp>
      </p:grpSp>
    </p:spTree>
    <p:extLst>
      <p:ext uri="{BB962C8B-B14F-4D97-AF65-F5344CB8AC3E}">
        <p14:creationId xmlns:p14="http://schemas.microsoft.com/office/powerpoint/2010/main" val="10115687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基于受限的玻尔兹曼机的案例</a:t>
            </a:r>
            <a:endParaRPr lang="zh-CN" altLang="en-US" dirty="0"/>
          </a:p>
        </p:txBody>
      </p:sp>
      <p:sp>
        <p:nvSpPr>
          <p:cNvPr id="3" name="内容占位符 2"/>
          <p:cNvSpPr>
            <a:spLocks noGrp="1"/>
          </p:cNvSpPr>
          <p:nvPr>
            <p:ph idx="1"/>
          </p:nvPr>
        </p:nvSpPr>
        <p:spPr/>
        <p:txBody>
          <a:bodyPr/>
          <a:lstStyle/>
          <a:p>
            <a:r>
              <a:rPr lang="en-US" altLang="zh-CN" sz="2400" dirty="0" smtClean="0"/>
              <a:t>1.</a:t>
            </a:r>
            <a:r>
              <a:rPr lang="zh-CN" altLang="en-US" sz="2400" dirty="0" smtClean="0"/>
              <a:t>如何用可视层来表示用户听歌流水数据？</a:t>
            </a:r>
            <a:endParaRPr lang="en-US" altLang="zh-CN" sz="2400" dirty="0" smtClean="0"/>
          </a:p>
          <a:p>
            <a:r>
              <a:rPr lang="zh-CN" altLang="en-US" sz="1800" dirty="0"/>
              <a:t>假设有</a:t>
            </a:r>
            <a:r>
              <a:rPr lang="en-US" altLang="zh-CN" sz="1800" dirty="0"/>
              <a:t>m</a:t>
            </a:r>
            <a:r>
              <a:rPr lang="zh-CN" altLang="en-US" sz="1800" dirty="0"/>
              <a:t>首歌</a:t>
            </a:r>
            <a:r>
              <a:rPr lang="en-US" altLang="zh-CN" sz="1800" dirty="0"/>
              <a:t>, </a:t>
            </a:r>
            <a:r>
              <a:rPr lang="zh-CN" altLang="en-US" sz="1800" dirty="0"/>
              <a:t>则使用</a:t>
            </a:r>
            <a:r>
              <a:rPr lang="en-US" altLang="zh-CN" sz="1800" dirty="0"/>
              <a:t>m</a:t>
            </a:r>
            <a:r>
              <a:rPr lang="zh-CN" altLang="en-US" sz="1800" dirty="0"/>
              <a:t>个</a:t>
            </a:r>
            <a:r>
              <a:rPr lang="en-US" altLang="zh-CN" sz="1800" dirty="0" err="1"/>
              <a:t>softmax</a:t>
            </a:r>
            <a:r>
              <a:rPr lang="zh-CN" altLang="en-US" sz="1800" dirty="0"/>
              <a:t>单元来作为可见单元来构造</a:t>
            </a:r>
            <a:r>
              <a:rPr lang="en-US" altLang="zh-CN" sz="1800" dirty="0"/>
              <a:t>RBM</a:t>
            </a:r>
            <a:r>
              <a:rPr lang="zh-CN" altLang="en-US" sz="1800" dirty="0"/>
              <a:t>。将可视层的每一个神经元，扩展成为</a:t>
            </a:r>
            <a:r>
              <a:rPr lang="zh-CN" altLang="en-US" sz="1800" dirty="0"/>
              <a:t>包含</a:t>
            </a:r>
            <a:r>
              <a:rPr lang="en-US" altLang="zh-CN" sz="1800" dirty="0"/>
              <a:t>k</a:t>
            </a:r>
            <a:r>
              <a:rPr lang="zh-CN" altLang="en-US" sz="1800" dirty="0"/>
              <a:t>个</a:t>
            </a:r>
            <a:r>
              <a:rPr lang="en-US" altLang="zh-CN" sz="1800" dirty="0"/>
              <a:t>2</a:t>
            </a:r>
            <a:r>
              <a:rPr lang="zh-CN" altLang="en-US" sz="1800" dirty="0"/>
              <a:t>值单元的</a:t>
            </a:r>
            <a:r>
              <a:rPr lang="en-US" altLang="zh-CN" sz="1800" dirty="0" err="1"/>
              <a:t>softmax</a:t>
            </a:r>
            <a:r>
              <a:rPr lang="zh-CN" altLang="en-US" sz="1800" dirty="0"/>
              <a:t>单元，分别表示对每一首歌的得分。</a:t>
            </a:r>
            <a:endParaRPr lang="zh-CN" altLang="en-US" sz="1800" dirty="0"/>
          </a:p>
        </p:txBody>
      </p:sp>
      <p:sp>
        <p:nvSpPr>
          <p:cNvPr id="5" name="流程图: 联系 4"/>
          <p:cNvSpPr/>
          <p:nvPr/>
        </p:nvSpPr>
        <p:spPr>
          <a:xfrm>
            <a:off x="1746867" y="3939554"/>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t>h1</a:t>
            </a:r>
            <a:endParaRPr lang="zh-CN" altLang="en-US" sz="788" dirty="0"/>
          </a:p>
        </p:txBody>
      </p:sp>
      <p:sp>
        <p:nvSpPr>
          <p:cNvPr id="6" name="流程图: 联系 5"/>
          <p:cNvSpPr/>
          <p:nvPr/>
        </p:nvSpPr>
        <p:spPr>
          <a:xfrm>
            <a:off x="2627784" y="4727698"/>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a:solidFill>
                  <a:prstClr val="black"/>
                </a:solidFill>
              </a:rPr>
              <a:t>v3</a:t>
            </a:r>
            <a:endParaRPr lang="zh-CN" altLang="en-US" sz="825" dirty="0">
              <a:solidFill>
                <a:prstClr val="black"/>
              </a:solidFill>
            </a:endParaRPr>
          </a:p>
        </p:txBody>
      </p:sp>
      <p:sp>
        <p:nvSpPr>
          <p:cNvPr id="8" name="流程图: 联系 7"/>
          <p:cNvSpPr/>
          <p:nvPr/>
        </p:nvSpPr>
        <p:spPr>
          <a:xfrm>
            <a:off x="1564804" y="4727698"/>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825" dirty="0"/>
              <a:t>v1</a:t>
            </a:r>
            <a:endParaRPr lang="zh-CN" altLang="en-US" sz="825" dirty="0"/>
          </a:p>
        </p:txBody>
      </p:sp>
      <p:sp>
        <p:nvSpPr>
          <p:cNvPr id="9" name="流程图: 联系 8"/>
          <p:cNvSpPr/>
          <p:nvPr/>
        </p:nvSpPr>
        <p:spPr>
          <a:xfrm>
            <a:off x="2089767" y="4727698"/>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825" dirty="0">
                <a:solidFill>
                  <a:prstClr val="black"/>
                </a:solidFill>
              </a:rPr>
              <a:t>v2</a:t>
            </a:r>
            <a:endParaRPr lang="zh-CN" altLang="en-US" sz="825" dirty="0">
              <a:solidFill>
                <a:prstClr val="black"/>
              </a:solidFill>
            </a:endParaRPr>
          </a:p>
        </p:txBody>
      </p:sp>
      <p:sp>
        <p:nvSpPr>
          <p:cNvPr id="10" name="流程图: 联系 9"/>
          <p:cNvSpPr/>
          <p:nvPr/>
        </p:nvSpPr>
        <p:spPr>
          <a:xfrm>
            <a:off x="2432667" y="3939554"/>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88" dirty="0">
                <a:solidFill>
                  <a:prstClr val="white"/>
                </a:solidFill>
              </a:rPr>
              <a:t>h2</a:t>
            </a:r>
            <a:endParaRPr lang="zh-CN" altLang="en-US" sz="788" dirty="0">
              <a:solidFill>
                <a:prstClr val="white"/>
              </a:solidFill>
            </a:endParaRPr>
          </a:p>
        </p:txBody>
      </p:sp>
      <p:cxnSp>
        <p:nvCxnSpPr>
          <p:cNvPr id="12" name="直接连接符 11"/>
          <p:cNvCxnSpPr>
            <a:stCxn id="5" idx="4"/>
            <a:endCxn id="8" idx="0"/>
          </p:cNvCxnSpPr>
          <p:nvPr/>
        </p:nvCxnSpPr>
        <p:spPr>
          <a:xfrm flipH="1">
            <a:off x="1736254" y="4282454"/>
            <a:ext cx="182063"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5" idx="4"/>
            <a:endCxn id="9" idx="0"/>
          </p:cNvCxnSpPr>
          <p:nvPr/>
        </p:nvCxnSpPr>
        <p:spPr>
          <a:xfrm>
            <a:off x="1918317" y="4282454"/>
            <a:ext cx="3429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5" idx="4"/>
            <a:endCxn id="6" idx="0"/>
          </p:cNvCxnSpPr>
          <p:nvPr/>
        </p:nvCxnSpPr>
        <p:spPr>
          <a:xfrm>
            <a:off x="1918317" y="4282454"/>
            <a:ext cx="880917"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0" idx="4"/>
            <a:endCxn id="8" idx="0"/>
          </p:cNvCxnSpPr>
          <p:nvPr/>
        </p:nvCxnSpPr>
        <p:spPr>
          <a:xfrm flipH="1">
            <a:off x="1736254" y="4282454"/>
            <a:ext cx="867863"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0" idx="4"/>
            <a:endCxn id="9" idx="0"/>
          </p:cNvCxnSpPr>
          <p:nvPr/>
        </p:nvCxnSpPr>
        <p:spPr>
          <a:xfrm flipH="1">
            <a:off x="2261217" y="4282454"/>
            <a:ext cx="342900" cy="445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0" idx="4"/>
            <a:endCxn id="6" idx="0"/>
          </p:cNvCxnSpPr>
          <p:nvPr/>
        </p:nvCxnSpPr>
        <p:spPr>
          <a:xfrm>
            <a:off x="2604117" y="4282454"/>
            <a:ext cx="195117" cy="445244"/>
          </a:xfrm>
          <a:prstGeom prst="line">
            <a:avLst/>
          </a:prstGeom>
        </p:spPr>
        <p:style>
          <a:lnRef idx="1">
            <a:schemeClr val="accent1"/>
          </a:lnRef>
          <a:fillRef idx="0">
            <a:schemeClr val="accent1"/>
          </a:fillRef>
          <a:effectRef idx="0">
            <a:schemeClr val="accent1"/>
          </a:effectRef>
          <a:fontRef idx="minor">
            <a:schemeClr val="tx1"/>
          </a:fontRef>
        </p:style>
      </p:cxnSp>
      <p:sp>
        <p:nvSpPr>
          <p:cNvPr id="57" name="流程图: 联系 56"/>
          <p:cNvSpPr/>
          <p:nvPr/>
        </p:nvSpPr>
        <p:spPr>
          <a:xfrm>
            <a:off x="5496560" y="3437015"/>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t>h1</a:t>
            </a:r>
            <a:endParaRPr lang="zh-CN" altLang="en-US" sz="788" dirty="0"/>
          </a:p>
        </p:txBody>
      </p:sp>
      <p:sp>
        <p:nvSpPr>
          <p:cNvPr id="58" name="流程图: 联系 57"/>
          <p:cNvSpPr/>
          <p:nvPr/>
        </p:nvSpPr>
        <p:spPr>
          <a:xfrm>
            <a:off x="7562221" y="4276259"/>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825" dirty="0">
              <a:solidFill>
                <a:prstClr val="black"/>
              </a:solidFill>
            </a:endParaRPr>
          </a:p>
        </p:txBody>
      </p:sp>
      <p:sp>
        <p:nvSpPr>
          <p:cNvPr id="59" name="流程图: 联系 58"/>
          <p:cNvSpPr/>
          <p:nvPr/>
        </p:nvSpPr>
        <p:spPr>
          <a:xfrm>
            <a:off x="4823846" y="4253892"/>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solidFill>
                <a:schemeClr val="tx1"/>
              </a:solidFill>
            </a:endParaRPr>
          </a:p>
        </p:txBody>
      </p:sp>
      <p:sp>
        <p:nvSpPr>
          <p:cNvPr id="60" name="流程图: 联系 59"/>
          <p:cNvSpPr/>
          <p:nvPr/>
        </p:nvSpPr>
        <p:spPr>
          <a:xfrm>
            <a:off x="6150775" y="4277400"/>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825" dirty="0">
              <a:solidFill>
                <a:prstClr val="black"/>
              </a:solidFill>
            </a:endParaRPr>
          </a:p>
        </p:txBody>
      </p:sp>
      <p:sp>
        <p:nvSpPr>
          <p:cNvPr id="61" name="流程图: 联系 60"/>
          <p:cNvSpPr/>
          <p:nvPr/>
        </p:nvSpPr>
        <p:spPr>
          <a:xfrm>
            <a:off x="6876420" y="3437015"/>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88" dirty="0">
                <a:solidFill>
                  <a:prstClr val="white"/>
                </a:solidFill>
              </a:rPr>
              <a:t>h2</a:t>
            </a:r>
            <a:endParaRPr lang="zh-CN" altLang="en-US" sz="788" dirty="0">
              <a:solidFill>
                <a:prstClr val="white"/>
              </a:solidFill>
            </a:endParaRPr>
          </a:p>
        </p:txBody>
      </p:sp>
      <p:cxnSp>
        <p:nvCxnSpPr>
          <p:cNvPr id="62" name="直接连接符 61"/>
          <p:cNvCxnSpPr>
            <a:stCxn id="57" idx="4"/>
            <a:endCxn id="59" idx="6"/>
          </p:cNvCxnSpPr>
          <p:nvPr/>
        </p:nvCxnSpPr>
        <p:spPr>
          <a:xfrm flipH="1">
            <a:off x="5166747" y="3779916"/>
            <a:ext cx="501263" cy="645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a:stCxn id="57" idx="4"/>
            <a:endCxn id="60" idx="2"/>
          </p:cNvCxnSpPr>
          <p:nvPr/>
        </p:nvCxnSpPr>
        <p:spPr>
          <a:xfrm>
            <a:off x="5668010" y="3779916"/>
            <a:ext cx="482765" cy="668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7" idx="4"/>
            <a:endCxn id="58" idx="2"/>
          </p:cNvCxnSpPr>
          <p:nvPr/>
        </p:nvCxnSpPr>
        <p:spPr>
          <a:xfrm>
            <a:off x="5668010" y="3779915"/>
            <a:ext cx="1894211" cy="667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61" idx="4"/>
            <a:endCxn id="59" idx="6"/>
          </p:cNvCxnSpPr>
          <p:nvPr/>
        </p:nvCxnSpPr>
        <p:spPr>
          <a:xfrm flipH="1">
            <a:off x="5166747" y="3779916"/>
            <a:ext cx="1881124" cy="645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stCxn id="61" idx="4"/>
            <a:endCxn id="60" idx="6"/>
          </p:cNvCxnSpPr>
          <p:nvPr/>
        </p:nvCxnSpPr>
        <p:spPr>
          <a:xfrm flipH="1">
            <a:off x="6493675" y="3779916"/>
            <a:ext cx="554195" cy="668935"/>
          </a:xfrm>
          <a:prstGeom prst="line">
            <a:avLst/>
          </a:prstGeom>
        </p:spPr>
        <p:style>
          <a:lnRef idx="1">
            <a:schemeClr val="accent1"/>
          </a:lnRef>
          <a:fillRef idx="0">
            <a:schemeClr val="accent1"/>
          </a:fillRef>
          <a:effectRef idx="0">
            <a:schemeClr val="accent1"/>
          </a:effectRef>
          <a:fontRef idx="minor">
            <a:schemeClr val="tx1"/>
          </a:fontRef>
        </p:style>
      </p:cxnSp>
      <p:sp>
        <p:nvSpPr>
          <p:cNvPr id="68" name="流程图: 联系 67"/>
          <p:cNvSpPr/>
          <p:nvPr/>
        </p:nvSpPr>
        <p:spPr>
          <a:xfrm>
            <a:off x="4834175" y="4693319"/>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69" name="流程图: 联系 68"/>
          <p:cNvSpPr/>
          <p:nvPr/>
        </p:nvSpPr>
        <p:spPr>
          <a:xfrm>
            <a:off x="4834175" y="5128141"/>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70" name="流程图: 联系 69"/>
          <p:cNvSpPr/>
          <p:nvPr/>
        </p:nvSpPr>
        <p:spPr>
          <a:xfrm>
            <a:off x="6150775" y="4721503"/>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p>
        </p:txBody>
      </p:sp>
      <p:sp>
        <p:nvSpPr>
          <p:cNvPr id="71" name="流程图: 联系 70"/>
          <p:cNvSpPr/>
          <p:nvPr/>
        </p:nvSpPr>
        <p:spPr>
          <a:xfrm>
            <a:off x="6150775" y="5165606"/>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72" name="流程图: 联系 71"/>
          <p:cNvSpPr/>
          <p:nvPr/>
        </p:nvSpPr>
        <p:spPr>
          <a:xfrm>
            <a:off x="7564287" y="4721503"/>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p>
        </p:txBody>
      </p:sp>
      <p:sp>
        <p:nvSpPr>
          <p:cNvPr id="73" name="流程图: 联系 72"/>
          <p:cNvSpPr/>
          <p:nvPr/>
        </p:nvSpPr>
        <p:spPr>
          <a:xfrm>
            <a:off x="7564287" y="5165606"/>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74" name="圆角矩形 73"/>
          <p:cNvSpPr/>
          <p:nvPr/>
        </p:nvSpPr>
        <p:spPr>
          <a:xfrm>
            <a:off x="646557" y="3864250"/>
            <a:ext cx="2658854" cy="512285"/>
          </a:xfrm>
          <a:prstGeom prst="roundRect">
            <a:avLst/>
          </a:prstGeom>
          <a:noFill/>
          <a:ln>
            <a:prstDash val="lgDashDotDot"/>
          </a:ln>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smtClean="0"/>
              <a:t>隐藏层</a:t>
            </a:r>
            <a:endParaRPr lang="zh-CN" altLang="en-US" dirty="0"/>
          </a:p>
        </p:txBody>
      </p:sp>
      <p:sp>
        <p:nvSpPr>
          <p:cNvPr id="75" name="圆角矩形 74"/>
          <p:cNvSpPr/>
          <p:nvPr/>
        </p:nvSpPr>
        <p:spPr>
          <a:xfrm>
            <a:off x="646557" y="4643005"/>
            <a:ext cx="2658854" cy="512285"/>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smtClean="0"/>
              <a:t>可视层</a:t>
            </a:r>
            <a:endParaRPr lang="zh-CN" altLang="en-US" dirty="0"/>
          </a:p>
        </p:txBody>
      </p:sp>
      <p:sp>
        <p:nvSpPr>
          <p:cNvPr id="76" name="圆角矩形 75"/>
          <p:cNvSpPr/>
          <p:nvPr/>
        </p:nvSpPr>
        <p:spPr>
          <a:xfrm>
            <a:off x="4644008" y="3332097"/>
            <a:ext cx="3277860" cy="512285"/>
          </a:xfrm>
          <a:prstGeom prst="roundRect">
            <a:avLst/>
          </a:prstGeom>
          <a:noFill/>
          <a:ln>
            <a:prstDash val="lgDashDotDot"/>
          </a:ln>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smtClean="0"/>
              <a:t>隐藏层</a:t>
            </a:r>
            <a:endParaRPr lang="zh-CN" altLang="en-US" dirty="0"/>
          </a:p>
        </p:txBody>
      </p:sp>
      <p:sp>
        <p:nvSpPr>
          <p:cNvPr id="77" name="圆角矩形 76"/>
          <p:cNvSpPr/>
          <p:nvPr/>
        </p:nvSpPr>
        <p:spPr>
          <a:xfrm>
            <a:off x="4720563" y="4178732"/>
            <a:ext cx="559967" cy="1709487"/>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algn="ctr"/>
            <a:r>
              <a:rPr lang="en-US" altLang="zh-CN" dirty="0" smtClean="0"/>
              <a:t>v1</a:t>
            </a:r>
          </a:p>
          <a:p>
            <a:pPr algn="ctr"/>
            <a:r>
              <a:rPr lang="en-US" altLang="zh-CN" sz="825" dirty="0" err="1"/>
              <a:t>softmax</a:t>
            </a:r>
            <a:endParaRPr lang="zh-CN" altLang="en-US" sz="825" dirty="0"/>
          </a:p>
        </p:txBody>
      </p:sp>
      <p:sp>
        <p:nvSpPr>
          <p:cNvPr id="78" name="圆角矩形 77"/>
          <p:cNvSpPr/>
          <p:nvPr/>
        </p:nvSpPr>
        <p:spPr>
          <a:xfrm>
            <a:off x="6042241" y="4202240"/>
            <a:ext cx="559967" cy="1685979"/>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pPr lvl="0" algn="ctr"/>
            <a:r>
              <a:rPr lang="en-US" altLang="zh-CN" dirty="0" smtClean="0">
                <a:solidFill>
                  <a:prstClr val="black"/>
                </a:solidFill>
              </a:rPr>
              <a:t>v2</a:t>
            </a:r>
            <a:endParaRPr lang="en-US" altLang="zh-CN" dirty="0">
              <a:solidFill>
                <a:prstClr val="black"/>
              </a:solidFill>
            </a:endParaRPr>
          </a:p>
          <a:p>
            <a:pPr lvl="0" algn="ctr"/>
            <a:r>
              <a:rPr lang="en-US" altLang="zh-CN" sz="825" dirty="0" err="1">
                <a:solidFill>
                  <a:prstClr val="black"/>
                </a:solidFill>
              </a:rPr>
              <a:t>softmax</a:t>
            </a:r>
            <a:endParaRPr lang="zh-CN" altLang="en-US" sz="825" dirty="0">
              <a:solidFill>
                <a:prstClr val="black"/>
              </a:solidFill>
            </a:endParaRPr>
          </a:p>
        </p:txBody>
      </p:sp>
      <p:sp>
        <p:nvSpPr>
          <p:cNvPr id="79" name="圆角矩形 78"/>
          <p:cNvSpPr/>
          <p:nvPr/>
        </p:nvSpPr>
        <p:spPr>
          <a:xfrm>
            <a:off x="7438455" y="4198494"/>
            <a:ext cx="559967" cy="1689724"/>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dirty="0"/>
          </a:p>
          <a:p>
            <a:pPr lvl="0" algn="ctr"/>
            <a:r>
              <a:rPr lang="en-US" altLang="zh-CN" dirty="0" smtClean="0">
                <a:solidFill>
                  <a:prstClr val="black"/>
                </a:solidFill>
              </a:rPr>
              <a:t>v3</a:t>
            </a:r>
            <a:endParaRPr lang="en-US" altLang="zh-CN" dirty="0">
              <a:solidFill>
                <a:prstClr val="black"/>
              </a:solidFill>
            </a:endParaRPr>
          </a:p>
          <a:p>
            <a:pPr lvl="0" algn="ctr"/>
            <a:r>
              <a:rPr lang="en-US" altLang="zh-CN" sz="825" dirty="0" err="1">
                <a:solidFill>
                  <a:prstClr val="black"/>
                </a:solidFill>
              </a:rPr>
              <a:t>softmax</a:t>
            </a:r>
            <a:endParaRPr lang="zh-CN" altLang="en-US" sz="825" dirty="0">
              <a:solidFill>
                <a:prstClr val="black"/>
              </a:solidFill>
            </a:endParaRPr>
          </a:p>
        </p:txBody>
      </p:sp>
      <p:cxnSp>
        <p:nvCxnSpPr>
          <p:cNvPr id="80" name="直接连接符 79"/>
          <p:cNvCxnSpPr>
            <a:stCxn id="57" idx="4"/>
            <a:endCxn id="68" idx="6"/>
          </p:cNvCxnSpPr>
          <p:nvPr/>
        </p:nvCxnSpPr>
        <p:spPr>
          <a:xfrm flipH="1">
            <a:off x="5177076" y="3779916"/>
            <a:ext cx="490934" cy="108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57" idx="4"/>
            <a:endCxn id="69" idx="6"/>
          </p:cNvCxnSpPr>
          <p:nvPr/>
        </p:nvCxnSpPr>
        <p:spPr>
          <a:xfrm flipH="1">
            <a:off x="5177076" y="3779915"/>
            <a:ext cx="490934" cy="1519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57" idx="4"/>
            <a:endCxn id="70" idx="2"/>
          </p:cNvCxnSpPr>
          <p:nvPr/>
        </p:nvCxnSpPr>
        <p:spPr>
          <a:xfrm>
            <a:off x="5668010" y="3779915"/>
            <a:ext cx="482765" cy="1113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57" idx="4"/>
            <a:endCxn id="71" idx="2"/>
          </p:cNvCxnSpPr>
          <p:nvPr/>
        </p:nvCxnSpPr>
        <p:spPr>
          <a:xfrm>
            <a:off x="5668010" y="3779916"/>
            <a:ext cx="482765" cy="1557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直接连接符 113"/>
          <p:cNvCxnSpPr>
            <a:stCxn id="61" idx="4"/>
            <a:endCxn id="70" idx="6"/>
          </p:cNvCxnSpPr>
          <p:nvPr/>
        </p:nvCxnSpPr>
        <p:spPr>
          <a:xfrm flipH="1">
            <a:off x="6493675" y="3779915"/>
            <a:ext cx="554195" cy="1113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p:cNvCxnSpPr>
            <a:stCxn id="61" idx="4"/>
            <a:endCxn id="71" idx="6"/>
          </p:cNvCxnSpPr>
          <p:nvPr/>
        </p:nvCxnSpPr>
        <p:spPr>
          <a:xfrm flipH="1">
            <a:off x="6493675" y="3779916"/>
            <a:ext cx="554195" cy="1557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61" idx="4"/>
            <a:endCxn id="58" idx="2"/>
          </p:cNvCxnSpPr>
          <p:nvPr/>
        </p:nvCxnSpPr>
        <p:spPr>
          <a:xfrm>
            <a:off x="7047870" y="3779915"/>
            <a:ext cx="514351" cy="667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直接连接符 119"/>
          <p:cNvCxnSpPr>
            <a:stCxn id="61" idx="4"/>
            <a:endCxn id="72" idx="2"/>
          </p:cNvCxnSpPr>
          <p:nvPr/>
        </p:nvCxnSpPr>
        <p:spPr>
          <a:xfrm>
            <a:off x="7047870" y="3779915"/>
            <a:ext cx="516417" cy="1113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直接连接符 121"/>
          <p:cNvCxnSpPr>
            <a:stCxn id="61" idx="4"/>
            <a:endCxn id="73" idx="2"/>
          </p:cNvCxnSpPr>
          <p:nvPr/>
        </p:nvCxnSpPr>
        <p:spPr>
          <a:xfrm>
            <a:off x="7047870" y="3779916"/>
            <a:ext cx="516417" cy="1557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61" idx="4"/>
            <a:endCxn id="68" idx="6"/>
          </p:cNvCxnSpPr>
          <p:nvPr/>
        </p:nvCxnSpPr>
        <p:spPr>
          <a:xfrm flipH="1">
            <a:off x="5177076" y="3779916"/>
            <a:ext cx="1870795" cy="108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接连接符 124"/>
          <p:cNvCxnSpPr>
            <a:stCxn id="61" idx="4"/>
            <a:endCxn id="69" idx="6"/>
          </p:cNvCxnSpPr>
          <p:nvPr/>
        </p:nvCxnSpPr>
        <p:spPr>
          <a:xfrm flipH="1">
            <a:off x="5177076" y="3779915"/>
            <a:ext cx="1870795" cy="15196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57" idx="4"/>
            <a:endCxn id="72" idx="2"/>
          </p:cNvCxnSpPr>
          <p:nvPr/>
        </p:nvCxnSpPr>
        <p:spPr>
          <a:xfrm>
            <a:off x="5668009" y="3779915"/>
            <a:ext cx="1896278" cy="1113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57" idx="4"/>
            <a:endCxn id="73" idx="2"/>
          </p:cNvCxnSpPr>
          <p:nvPr/>
        </p:nvCxnSpPr>
        <p:spPr>
          <a:xfrm>
            <a:off x="5668009" y="3779916"/>
            <a:ext cx="1896278" cy="1557140"/>
          </a:xfrm>
          <a:prstGeom prst="line">
            <a:avLst/>
          </a:prstGeom>
        </p:spPr>
        <p:style>
          <a:lnRef idx="1">
            <a:schemeClr val="accent1"/>
          </a:lnRef>
          <a:fillRef idx="0">
            <a:schemeClr val="accent1"/>
          </a:fillRef>
          <a:effectRef idx="0">
            <a:schemeClr val="accent1"/>
          </a:effectRef>
          <a:fontRef idx="minor">
            <a:schemeClr val="tx1"/>
          </a:fontRef>
        </p:style>
      </p:cxnSp>
      <p:sp>
        <p:nvSpPr>
          <p:cNvPr id="140" name="右箭头 139"/>
          <p:cNvSpPr/>
          <p:nvPr/>
        </p:nvSpPr>
        <p:spPr>
          <a:xfrm>
            <a:off x="3445618" y="4892953"/>
            <a:ext cx="1134737" cy="40663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zh-CN" dirty="0" smtClean="0"/>
              <a:t>Extend</a:t>
            </a:r>
            <a:endParaRPr lang="zh-CN" altLang="en-US" dirty="0"/>
          </a:p>
        </p:txBody>
      </p:sp>
      <p:sp>
        <p:nvSpPr>
          <p:cNvPr id="148" name="圆角矩形 147"/>
          <p:cNvSpPr/>
          <p:nvPr/>
        </p:nvSpPr>
        <p:spPr>
          <a:xfrm>
            <a:off x="3580144" y="3482040"/>
            <a:ext cx="958118" cy="54522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200" dirty="0"/>
              <a:t>用户对该首歌打</a:t>
            </a:r>
            <a:r>
              <a:rPr lang="en-US" altLang="zh-CN" sz="1200" dirty="0"/>
              <a:t>1</a:t>
            </a:r>
            <a:r>
              <a:rPr lang="zh-CN" altLang="en-US" sz="1200" dirty="0"/>
              <a:t>分</a:t>
            </a:r>
            <a:endParaRPr lang="zh-CN" altLang="en-US" sz="1200" dirty="0"/>
          </a:p>
        </p:txBody>
      </p:sp>
      <p:cxnSp>
        <p:nvCxnSpPr>
          <p:cNvPr id="150" name="直接箭头连接符 149"/>
          <p:cNvCxnSpPr>
            <a:stCxn id="77" idx="1"/>
            <a:endCxn id="148" idx="2"/>
          </p:cNvCxnSpPr>
          <p:nvPr/>
        </p:nvCxnSpPr>
        <p:spPr>
          <a:xfrm flipH="1" flipV="1">
            <a:off x="4059203" y="4027269"/>
            <a:ext cx="661359" cy="1006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54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0-#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0-#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0-#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500" fill="hold"/>
                                        <p:tgtEl>
                                          <p:spTgt spid="74"/>
                                        </p:tgtEl>
                                        <p:attrNameLst>
                                          <p:attrName>ppt_x</p:attrName>
                                        </p:attrNameLst>
                                      </p:cBhvr>
                                      <p:tavLst>
                                        <p:tav tm="0">
                                          <p:val>
                                            <p:strVal val="0-#ppt_w/2"/>
                                          </p:val>
                                        </p:tav>
                                        <p:tav tm="100000">
                                          <p:val>
                                            <p:strVal val="#ppt_x"/>
                                          </p:val>
                                        </p:tav>
                                      </p:tavLst>
                                    </p:anim>
                                    <p:anim calcmode="lin" valueType="num">
                                      <p:cBhvr additive="base">
                                        <p:cTn id="52" dur="500" fill="hold"/>
                                        <p:tgtEl>
                                          <p:spTgt spid="74"/>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 calcmode="lin" valueType="num">
                                      <p:cBhvr additive="base">
                                        <p:cTn id="55" dur="500" fill="hold"/>
                                        <p:tgtEl>
                                          <p:spTgt spid="75"/>
                                        </p:tgtEl>
                                        <p:attrNameLst>
                                          <p:attrName>ppt_x</p:attrName>
                                        </p:attrNameLst>
                                      </p:cBhvr>
                                      <p:tavLst>
                                        <p:tav tm="0">
                                          <p:val>
                                            <p:strVal val="0-#ppt_w/2"/>
                                          </p:val>
                                        </p:tav>
                                        <p:tav tm="100000">
                                          <p:val>
                                            <p:strVal val="#ppt_x"/>
                                          </p:val>
                                        </p:tav>
                                      </p:tavLst>
                                    </p:anim>
                                    <p:anim calcmode="lin" valueType="num">
                                      <p:cBhvr additive="base">
                                        <p:cTn id="56"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anim calcmode="lin" valueType="num">
                                      <p:cBhvr>
                                        <p:cTn id="62" dur="1000" fill="hold"/>
                                        <p:tgtEl>
                                          <p:spTgt spid="57"/>
                                        </p:tgtEl>
                                        <p:attrNameLst>
                                          <p:attrName>ppt_x</p:attrName>
                                        </p:attrNameLst>
                                      </p:cBhvr>
                                      <p:tavLst>
                                        <p:tav tm="0">
                                          <p:val>
                                            <p:strVal val="#ppt_x"/>
                                          </p:val>
                                        </p:tav>
                                        <p:tav tm="100000">
                                          <p:val>
                                            <p:strVal val="#ppt_x"/>
                                          </p:val>
                                        </p:tav>
                                      </p:tavLst>
                                    </p:anim>
                                    <p:anim calcmode="lin" valueType="num">
                                      <p:cBhvr>
                                        <p:cTn id="63" dur="1000" fill="hold"/>
                                        <p:tgtEl>
                                          <p:spTgt spid="5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1000"/>
                                        <p:tgtEl>
                                          <p:spTgt spid="58"/>
                                        </p:tgtEl>
                                      </p:cBhvr>
                                    </p:animEffect>
                                    <p:anim calcmode="lin" valueType="num">
                                      <p:cBhvr>
                                        <p:cTn id="67" dur="1000" fill="hold"/>
                                        <p:tgtEl>
                                          <p:spTgt spid="58"/>
                                        </p:tgtEl>
                                        <p:attrNameLst>
                                          <p:attrName>ppt_x</p:attrName>
                                        </p:attrNameLst>
                                      </p:cBhvr>
                                      <p:tavLst>
                                        <p:tav tm="0">
                                          <p:val>
                                            <p:strVal val="#ppt_x"/>
                                          </p:val>
                                        </p:tav>
                                        <p:tav tm="100000">
                                          <p:val>
                                            <p:strVal val="#ppt_x"/>
                                          </p:val>
                                        </p:tav>
                                      </p:tavLst>
                                    </p:anim>
                                    <p:anim calcmode="lin" valueType="num">
                                      <p:cBhvr>
                                        <p:cTn id="68" dur="1000" fill="hold"/>
                                        <p:tgtEl>
                                          <p:spTgt spid="58"/>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1000"/>
                                        <p:tgtEl>
                                          <p:spTgt spid="59"/>
                                        </p:tgtEl>
                                      </p:cBhvr>
                                    </p:animEffect>
                                    <p:anim calcmode="lin" valueType="num">
                                      <p:cBhvr>
                                        <p:cTn id="72" dur="1000" fill="hold"/>
                                        <p:tgtEl>
                                          <p:spTgt spid="59"/>
                                        </p:tgtEl>
                                        <p:attrNameLst>
                                          <p:attrName>ppt_x</p:attrName>
                                        </p:attrNameLst>
                                      </p:cBhvr>
                                      <p:tavLst>
                                        <p:tav tm="0">
                                          <p:val>
                                            <p:strVal val="#ppt_x"/>
                                          </p:val>
                                        </p:tav>
                                        <p:tav tm="100000">
                                          <p:val>
                                            <p:strVal val="#ppt_x"/>
                                          </p:val>
                                        </p:tav>
                                      </p:tavLst>
                                    </p:anim>
                                    <p:anim calcmode="lin" valueType="num">
                                      <p:cBhvr>
                                        <p:cTn id="73" dur="1000" fill="hold"/>
                                        <p:tgtEl>
                                          <p:spTgt spid="5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1000"/>
                                        <p:tgtEl>
                                          <p:spTgt spid="60"/>
                                        </p:tgtEl>
                                      </p:cBhvr>
                                    </p:animEffect>
                                    <p:anim calcmode="lin" valueType="num">
                                      <p:cBhvr>
                                        <p:cTn id="77" dur="1000" fill="hold"/>
                                        <p:tgtEl>
                                          <p:spTgt spid="60"/>
                                        </p:tgtEl>
                                        <p:attrNameLst>
                                          <p:attrName>ppt_x</p:attrName>
                                        </p:attrNameLst>
                                      </p:cBhvr>
                                      <p:tavLst>
                                        <p:tav tm="0">
                                          <p:val>
                                            <p:strVal val="#ppt_x"/>
                                          </p:val>
                                        </p:tav>
                                        <p:tav tm="100000">
                                          <p:val>
                                            <p:strVal val="#ppt_x"/>
                                          </p:val>
                                        </p:tav>
                                      </p:tavLst>
                                    </p:anim>
                                    <p:anim calcmode="lin" valueType="num">
                                      <p:cBhvr>
                                        <p:cTn id="78" dur="1000" fill="hold"/>
                                        <p:tgtEl>
                                          <p:spTgt spid="60"/>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1000"/>
                                        <p:tgtEl>
                                          <p:spTgt spid="61"/>
                                        </p:tgtEl>
                                      </p:cBhvr>
                                    </p:animEffect>
                                    <p:anim calcmode="lin" valueType="num">
                                      <p:cBhvr>
                                        <p:cTn id="82" dur="1000" fill="hold"/>
                                        <p:tgtEl>
                                          <p:spTgt spid="61"/>
                                        </p:tgtEl>
                                        <p:attrNameLst>
                                          <p:attrName>ppt_x</p:attrName>
                                        </p:attrNameLst>
                                      </p:cBhvr>
                                      <p:tavLst>
                                        <p:tav tm="0">
                                          <p:val>
                                            <p:strVal val="#ppt_x"/>
                                          </p:val>
                                        </p:tav>
                                        <p:tav tm="100000">
                                          <p:val>
                                            <p:strVal val="#ppt_x"/>
                                          </p:val>
                                        </p:tav>
                                      </p:tavLst>
                                    </p:anim>
                                    <p:anim calcmode="lin" valueType="num">
                                      <p:cBhvr>
                                        <p:cTn id="83" dur="1000" fill="hold"/>
                                        <p:tgtEl>
                                          <p:spTgt spid="61"/>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62"/>
                                        </p:tgtEl>
                                        <p:attrNameLst>
                                          <p:attrName>style.visibility</p:attrName>
                                        </p:attrNameLst>
                                      </p:cBhvr>
                                      <p:to>
                                        <p:strVal val="visible"/>
                                      </p:to>
                                    </p:set>
                                    <p:animEffect transition="in" filter="fade">
                                      <p:cBhvr>
                                        <p:cTn id="86" dur="1000"/>
                                        <p:tgtEl>
                                          <p:spTgt spid="62"/>
                                        </p:tgtEl>
                                      </p:cBhvr>
                                    </p:animEffect>
                                    <p:anim calcmode="lin" valueType="num">
                                      <p:cBhvr>
                                        <p:cTn id="87" dur="1000" fill="hold"/>
                                        <p:tgtEl>
                                          <p:spTgt spid="62"/>
                                        </p:tgtEl>
                                        <p:attrNameLst>
                                          <p:attrName>ppt_x</p:attrName>
                                        </p:attrNameLst>
                                      </p:cBhvr>
                                      <p:tavLst>
                                        <p:tav tm="0">
                                          <p:val>
                                            <p:strVal val="#ppt_x"/>
                                          </p:val>
                                        </p:tav>
                                        <p:tav tm="100000">
                                          <p:val>
                                            <p:strVal val="#ppt_x"/>
                                          </p:val>
                                        </p:tav>
                                      </p:tavLst>
                                    </p:anim>
                                    <p:anim calcmode="lin" valueType="num">
                                      <p:cBhvr>
                                        <p:cTn id="88" dur="1000" fill="hold"/>
                                        <p:tgtEl>
                                          <p:spTgt spid="62"/>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63"/>
                                        </p:tgtEl>
                                        <p:attrNameLst>
                                          <p:attrName>style.visibility</p:attrName>
                                        </p:attrNameLst>
                                      </p:cBhvr>
                                      <p:to>
                                        <p:strVal val="visible"/>
                                      </p:to>
                                    </p:set>
                                    <p:animEffect transition="in" filter="fade">
                                      <p:cBhvr>
                                        <p:cTn id="91" dur="1000"/>
                                        <p:tgtEl>
                                          <p:spTgt spid="63"/>
                                        </p:tgtEl>
                                      </p:cBhvr>
                                    </p:animEffect>
                                    <p:anim calcmode="lin" valueType="num">
                                      <p:cBhvr>
                                        <p:cTn id="92" dur="1000" fill="hold"/>
                                        <p:tgtEl>
                                          <p:spTgt spid="63"/>
                                        </p:tgtEl>
                                        <p:attrNameLst>
                                          <p:attrName>ppt_x</p:attrName>
                                        </p:attrNameLst>
                                      </p:cBhvr>
                                      <p:tavLst>
                                        <p:tav tm="0">
                                          <p:val>
                                            <p:strVal val="#ppt_x"/>
                                          </p:val>
                                        </p:tav>
                                        <p:tav tm="100000">
                                          <p:val>
                                            <p:strVal val="#ppt_x"/>
                                          </p:val>
                                        </p:tav>
                                      </p:tavLst>
                                    </p:anim>
                                    <p:anim calcmode="lin" valueType="num">
                                      <p:cBhvr>
                                        <p:cTn id="93" dur="1000" fill="hold"/>
                                        <p:tgtEl>
                                          <p:spTgt spid="63"/>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fade">
                                      <p:cBhvr>
                                        <p:cTn id="96" dur="1000"/>
                                        <p:tgtEl>
                                          <p:spTgt spid="64"/>
                                        </p:tgtEl>
                                      </p:cBhvr>
                                    </p:animEffect>
                                    <p:anim calcmode="lin" valueType="num">
                                      <p:cBhvr>
                                        <p:cTn id="97" dur="1000" fill="hold"/>
                                        <p:tgtEl>
                                          <p:spTgt spid="64"/>
                                        </p:tgtEl>
                                        <p:attrNameLst>
                                          <p:attrName>ppt_x</p:attrName>
                                        </p:attrNameLst>
                                      </p:cBhvr>
                                      <p:tavLst>
                                        <p:tav tm="0">
                                          <p:val>
                                            <p:strVal val="#ppt_x"/>
                                          </p:val>
                                        </p:tav>
                                        <p:tav tm="100000">
                                          <p:val>
                                            <p:strVal val="#ppt_x"/>
                                          </p:val>
                                        </p:tav>
                                      </p:tavLst>
                                    </p:anim>
                                    <p:anim calcmode="lin" valueType="num">
                                      <p:cBhvr>
                                        <p:cTn id="98" dur="1000" fill="hold"/>
                                        <p:tgtEl>
                                          <p:spTgt spid="64"/>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1000"/>
                                        <p:tgtEl>
                                          <p:spTgt spid="65"/>
                                        </p:tgtEl>
                                      </p:cBhvr>
                                    </p:animEffect>
                                    <p:anim calcmode="lin" valueType="num">
                                      <p:cBhvr>
                                        <p:cTn id="102" dur="1000" fill="hold"/>
                                        <p:tgtEl>
                                          <p:spTgt spid="65"/>
                                        </p:tgtEl>
                                        <p:attrNameLst>
                                          <p:attrName>ppt_x</p:attrName>
                                        </p:attrNameLst>
                                      </p:cBhvr>
                                      <p:tavLst>
                                        <p:tav tm="0">
                                          <p:val>
                                            <p:strVal val="#ppt_x"/>
                                          </p:val>
                                        </p:tav>
                                        <p:tav tm="100000">
                                          <p:val>
                                            <p:strVal val="#ppt_x"/>
                                          </p:val>
                                        </p:tav>
                                      </p:tavLst>
                                    </p:anim>
                                    <p:anim calcmode="lin" valueType="num">
                                      <p:cBhvr>
                                        <p:cTn id="103" dur="1000" fill="hold"/>
                                        <p:tgtEl>
                                          <p:spTgt spid="65"/>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fade">
                                      <p:cBhvr>
                                        <p:cTn id="106" dur="1000"/>
                                        <p:tgtEl>
                                          <p:spTgt spid="66"/>
                                        </p:tgtEl>
                                      </p:cBhvr>
                                    </p:animEffect>
                                    <p:anim calcmode="lin" valueType="num">
                                      <p:cBhvr>
                                        <p:cTn id="107" dur="1000" fill="hold"/>
                                        <p:tgtEl>
                                          <p:spTgt spid="66"/>
                                        </p:tgtEl>
                                        <p:attrNameLst>
                                          <p:attrName>ppt_x</p:attrName>
                                        </p:attrNameLst>
                                      </p:cBhvr>
                                      <p:tavLst>
                                        <p:tav tm="0">
                                          <p:val>
                                            <p:strVal val="#ppt_x"/>
                                          </p:val>
                                        </p:tav>
                                        <p:tav tm="100000">
                                          <p:val>
                                            <p:strVal val="#ppt_x"/>
                                          </p:val>
                                        </p:tav>
                                      </p:tavLst>
                                    </p:anim>
                                    <p:anim calcmode="lin" valueType="num">
                                      <p:cBhvr>
                                        <p:cTn id="108" dur="1000" fill="hold"/>
                                        <p:tgtEl>
                                          <p:spTgt spid="66"/>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68"/>
                                        </p:tgtEl>
                                        <p:attrNameLst>
                                          <p:attrName>style.visibility</p:attrName>
                                        </p:attrNameLst>
                                      </p:cBhvr>
                                      <p:to>
                                        <p:strVal val="visible"/>
                                      </p:to>
                                    </p:set>
                                    <p:animEffect transition="in" filter="fade">
                                      <p:cBhvr>
                                        <p:cTn id="111" dur="1000"/>
                                        <p:tgtEl>
                                          <p:spTgt spid="68"/>
                                        </p:tgtEl>
                                      </p:cBhvr>
                                    </p:animEffect>
                                    <p:anim calcmode="lin" valueType="num">
                                      <p:cBhvr>
                                        <p:cTn id="112" dur="1000" fill="hold"/>
                                        <p:tgtEl>
                                          <p:spTgt spid="68"/>
                                        </p:tgtEl>
                                        <p:attrNameLst>
                                          <p:attrName>ppt_x</p:attrName>
                                        </p:attrNameLst>
                                      </p:cBhvr>
                                      <p:tavLst>
                                        <p:tav tm="0">
                                          <p:val>
                                            <p:strVal val="#ppt_x"/>
                                          </p:val>
                                        </p:tav>
                                        <p:tav tm="100000">
                                          <p:val>
                                            <p:strVal val="#ppt_x"/>
                                          </p:val>
                                        </p:tav>
                                      </p:tavLst>
                                    </p:anim>
                                    <p:anim calcmode="lin" valueType="num">
                                      <p:cBhvr>
                                        <p:cTn id="113" dur="1000" fill="hold"/>
                                        <p:tgtEl>
                                          <p:spTgt spid="68"/>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1000"/>
                                        <p:tgtEl>
                                          <p:spTgt spid="69"/>
                                        </p:tgtEl>
                                      </p:cBhvr>
                                    </p:animEffect>
                                    <p:anim calcmode="lin" valueType="num">
                                      <p:cBhvr>
                                        <p:cTn id="117" dur="1000" fill="hold"/>
                                        <p:tgtEl>
                                          <p:spTgt spid="69"/>
                                        </p:tgtEl>
                                        <p:attrNameLst>
                                          <p:attrName>ppt_x</p:attrName>
                                        </p:attrNameLst>
                                      </p:cBhvr>
                                      <p:tavLst>
                                        <p:tav tm="0">
                                          <p:val>
                                            <p:strVal val="#ppt_x"/>
                                          </p:val>
                                        </p:tav>
                                        <p:tav tm="100000">
                                          <p:val>
                                            <p:strVal val="#ppt_x"/>
                                          </p:val>
                                        </p:tav>
                                      </p:tavLst>
                                    </p:anim>
                                    <p:anim calcmode="lin" valueType="num">
                                      <p:cBhvr>
                                        <p:cTn id="118" dur="1000" fill="hold"/>
                                        <p:tgtEl>
                                          <p:spTgt spid="69"/>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animEffect transition="in" filter="fade">
                                      <p:cBhvr>
                                        <p:cTn id="121" dur="1000"/>
                                        <p:tgtEl>
                                          <p:spTgt spid="70"/>
                                        </p:tgtEl>
                                      </p:cBhvr>
                                    </p:animEffect>
                                    <p:anim calcmode="lin" valueType="num">
                                      <p:cBhvr>
                                        <p:cTn id="122" dur="1000" fill="hold"/>
                                        <p:tgtEl>
                                          <p:spTgt spid="70"/>
                                        </p:tgtEl>
                                        <p:attrNameLst>
                                          <p:attrName>ppt_x</p:attrName>
                                        </p:attrNameLst>
                                      </p:cBhvr>
                                      <p:tavLst>
                                        <p:tav tm="0">
                                          <p:val>
                                            <p:strVal val="#ppt_x"/>
                                          </p:val>
                                        </p:tav>
                                        <p:tav tm="100000">
                                          <p:val>
                                            <p:strVal val="#ppt_x"/>
                                          </p:val>
                                        </p:tav>
                                      </p:tavLst>
                                    </p:anim>
                                    <p:anim calcmode="lin" valueType="num">
                                      <p:cBhvr>
                                        <p:cTn id="123" dur="1000" fill="hold"/>
                                        <p:tgtEl>
                                          <p:spTgt spid="70"/>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71"/>
                                        </p:tgtEl>
                                        <p:attrNameLst>
                                          <p:attrName>style.visibility</p:attrName>
                                        </p:attrNameLst>
                                      </p:cBhvr>
                                      <p:to>
                                        <p:strVal val="visible"/>
                                      </p:to>
                                    </p:set>
                                    <p:animEffect transition="in" filter="fade">
                                      <p:cBhvr>
                                        <p:cTn id="126" dur="1000"/>
                                        <p:tgtEl>
                                          <p:spTgt spid="71"/>
                                        </p:tgtEl>
                                      </p:cBhvr>
                                    </p:animEffect>
                                    <p:anim calcmode="lin" valueType="num">
                                      <p:cBhvr>
                                        <p:cTn id="127" dur="1000" fill="hold"/>
                                        <p:tgtEl>
                                          <p:spTgt spid="71"/>
                                        </p:tgtEl>
                                        <p:attrNameLst>
                                          <p:attrName>ppt_x</p:attrName>
                                        </p:attrNameLst>
                                      </p:cBhvr>
                                      <p:tavLst>
                                        <p:tav tm="0">
                                          <p:val>
                                            <p:strVal val="#ppt_x"/>
                                          </p:val>
                                        </p:tav>
                                        <p:tav tm="100000">
                                          <p:val>
                                            <p:strVal val="#ppt_x"/>
                                          </p:val>
                                        </p:tav>
                                      </p:tavLst>
                                    </p:anim>
                                    <p:anim calcmode="lin" valueType="num">
                                      <p:cBhvr>
                                        <p:cTn id="128" dur="1000" fill="hold"/>
                                        <p:tgtEl>
                                          <p:spTgt spid="7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72"/>
                                        </p:tgtEl>
                                        <p:attrNameLst>
                                          <p:attrName>style.visibility</p:attrName>
                                        </p:attrNameLst>
                                      </p:cBhvr>
                                      <p:to>
                                        <p:strVal val="visible"/>
                                      </p:to>
                                    </p:set>
                                    <p:animEffect transition="in" filter="fade">
                                      <p:cBhvr>
                                        <p:cTn id="131" dur="1000"/>
                                        <p:tgtEl>
                                          <p:spTgt spid="72"/>
                                        </p:tgtEl>
                                      </p:cBhvr>
                                    </p:animEffect>
                                    <p:anim calcmode="lin" valueType="num">
                                      <p:cBhvr>
                                        <p:cTn id="132" dur="1000" fill="hold"/>
                                        <p:tgtEl>
                                          <p:spTgt spid="72"/>
                                        </p:tgtEl>
                                        <p:attrNameLst>
                                          <p:attrName>ppt_x</p:attrName>
                                        </p:attrNameLst>
                                      </p:cBhvr>
                                      <p:tavLst>
                                        <p:tav tm="0">
                                          <p:val>
                                            <p:strVal val="#ppt_x"/>
                                          </p:val>
                                        </p:tav>
                                        <p:tav tm="100000">
                                          <p:val>
                                            <p:strVal val="#ppt_x"/>
                                          </p:val>
                                        </p:tav>
                                      </p:tavLst>
                                    </p:anim>
                                    <p:anim calcmode="lin" valueType="num">
                                      <p:cBhvr>
                                        <p:cTn id="133" dur="1000" fill="hold"/>
                                        <p:tgtEl>
                                          <p:spTgt spid="72"/>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73"/>
                                        </p:tgtEl>
                                        <p:attrNameLst>
                                          <p:attrName>style.visibility</p:attrName>
                                        </p:attrNameLst>
                                      </p:cBhvr>
                                      <p:to>
                                        <p:strVal val="visible"/>
                                      </p:to>
                                    </p:set>
                                    <p:animEffect transition="in" filter="fade">
                                      <p:cBhvr>
                                        <p:cTn id="136" dur="1000"/>
                                        <p:tgtEl>
                                          <p:spTgt spid="73"/>
                                        </p:tgtEl>
                                      </p:cBhvr>
                                    </p:animEffect>
                                    <p:anim calcmode="lin" valueType="num">
                                      <p:cBhvr>
                                        <p:cTn id="137" dur="1000" fill="hold"/>
                                        <p:tgtEl>
                                          <p:spTgt spid="73"/>
                                        </p:tgtEl>
                                        <p:attrNameLst>
                                          <p:attrName>ppt_x</p:attrName>
                                        </p:attrNameLst>
                                      </p:cBhvr>
                                      <p:tavLst>
                                        <p:tav tm="0">
                                          <p:val>
                                            <p:strVal val="#ppt_x"/>
                                          </p:val>
                                        </p:tav>
                                        <p:tav tm="100000">
                                          <p:val>
                                            <p:strVal val="#ppt_x"/>
                                          </p:val>
                                        </p:tav>
                                      </p:tavLst>
                                    </p:anim>
                                    <p:anim calcmode="lin" valueType="num">
                                      <p:cBhvr>
                                        <p:cTn id="138" dur="1000" fill="hold"/>
                                        <p:tgtEl>
                                          <p:spTgt spid="73"/>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76"/>
                                        </p:tgtEl>
                                        <p:attrNameLst>
                                          <p:attrName>style.visibility</p:attrName>
                                        </p:attrNameLst>
                                      </p:cBhvr>
                                      <p:to>
                                        <p:strVal val="visible"/>
                                      </p:to>
                                    </p:set>
                                    <p:animEffect transition="in" filter="fade">
                                      <p:cBhvr>
                                        <p:cTn id="141" dur="1000"/>
                                        <p:tgtEl>
                                          <p:spTgt spid="76"/>
                                        </p:tgtEl>
                                      </p:cBhvr>
                                    </p:animEffect>
                                    <p:anim calcmode="lin" valueType="num">
                                      <p:cBhvr>
                                        <p:cTn id="142" dur="1000" fill="hold"/>
                                        <p:tgtEl>
                                          <p:spTgt spid="76"/>
                                        </p:tgtEl>
                                        <p:attrNameLst>
                                          <p:attrName>ppt_x</p:attrName>
                                        </p:attrNameLst>
                                      </p:cBhvr>
                                      <p:tavLst>
                                        <p:tav tm="0">
                                          <p:val>
                                            <p:strVal val="#ppt_x"/>
                                          </p:val>
                                        </p:tav>
                                        <p:tav tm="100000">
                                          <p:val>
                                            <p:strVal val="#ppt_x"/>
                                          </p:val>
                                        </p:tav>
                                      </p:tavLst>
                                    </p:anim>
                                    <p:anim calcmode="lin" valueType="num">
                                      <p:cBhvr>
                                        <p:cTn id="143" dur="1000" fill="hold"/>
                                        <p:tgtEl>
                                          <p:spTgt spid="76"/>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77"/>
                                        </p:tgtEl>
                                        <p:attrNameLst>
                                          <p:attrName>style.visibility</p:attrName>
                                        </p:attrNameLst>
                                      </p:cBhvr>
                                      <p:to>
                                        <p:strVal val="visible"/>
                                      </p:to>
                                    </p:set>
                                    <p:animEffect transition="in" filter="fade">
                                      <p:cBhvr>
                                        <p:cTn id="146" dur="1000"/>
                                        <p:tgtEl>
                                          <p:spTgt spid="77"/>
                                        </p:tgtEl>
                                      </p:cBhvr>
                                    </p:animEffect>
                                    <p:anim calcmode="lin" valueType="num">
                                      <p:cBhvr>
                                        <p:cTn id="147" dur="1000" fill="hold"/>
                                        <p:tgtEl>
                                          <p:spTgt spid="77"/>
                                        </p:tgtEl>
                                        <p:attrNameLst>
                                          <p:attrName>ppt_x</p:attrName>
                                        </p:attrNameLst>
                                      </p:cBhvr>
                                      <p:tavLst>
                                        <p:tav tm="0">
                                          <p:val>
                                            <p:strVal val="#ppt_x"/>
                                          </p:val>
                                        </p:tav>
                                        <p:tav tm="100000">
                                          <p:val>
                                            <p:strVal val="#ppt_x"/>
                                          </p:val>
                                        </p:tav>
                                      </p:tavLst>
                                    </p:anim>
                                    <p:anim calcmode="lin" valueType="num">
                                      <p:cBhvr>
                                        <p:cTn id="148" dur="1000" fill="hold"/>
                                        <p:tgtEl>
                                          <p:spTgt spid="77"/>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1000"/>
                                        <p:tgtEl>
                                          <p:spTgt spid="78"/>
                                        </p:tgtEl>
                                      </p:cBhvr>
                                    </p:animEffect>
                                    <p:anim calcmode="lin" valueType="num">
                                      <p:cBhvr>
                                        <p:cTn id="152" dur="1000" fill="hold"/>
                                        <p:tgtEl>
                                          <p:spTgt spid="78"/>
                                        </p:tgtEl>
                                        <p:attrNameLst>
                                          <p:attrName>ppt_x</p:attrName>
                                        </p:attrNameLst>
                                      </p:cBhvr>
                                      <p:tavLst>
                                        <p:tav tm="0">
                                          <p:val>
                                            <p:strVal val="#ppt_x"/>
                                          </p:val>
                                        </p:tav>
                                        <p:tav tm="100000">
                                          <p:val>
                                            <p:strVal val="#ppt_x"/>
                                          </p:val>
                                        </p:tav>
                                      </p:tavLst>
                                    </p:anim>
                                    <p:anim calcmode="lin" valueType="num">
                                      <p:cBhvr>
                                        <p:cTn id="153" dur="1000" fill="hold"/>
                                        <p:tgtEl>
                                          <p:spTgt spid="78"/>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79"/>
                                        </p:tgtEl>
                                        <p:attrNameLst>
                                          <p:attrName>style.visibility</p:attrName>
                                        </p:attrNameLst>
                                      </p:cBhvr>
                                      <p:to>
                                        <p:strVal val="visible"/>
                                      </p:to>
                                    </p:set>
                                    <p:animEffect transition="in" filter="fade">
                                      <p:cBhvr>
                                        <p:cTn id="156" dur="1000"/>
                                        <p:tgtEl>
                                          <p:spTgt spid="79"/>
                                        </p:tgtEl>
                                      </p:cBhvr>
                                    </p:animEffect>
                                    <p:anim calcmode="lin" valueType="num">
                                      <p:cBhvr>
                                        <p:cTn id="157" dur="1000" fill="hold"/>
                                        <p:tgtEl>
                                          <p:spTgt spid="79"/>
                                        </p:tgtEl>
                                        <p:attrNameLst>
                                          <p:attrName>ppt_x</p:attrName>
                                        </p:attrNameLst>
                                      </p:cBhvr>
                                      <p:tavLst>
                                        <p:tav tm="0">
                                          <p:val>
                                            <p:strVal val="#ppt_x"/>
                                          </p:val>
                                        </p:tav>
                                        <p:tav tm="100000">
                                          <p:val>
                                            <p:strVal val="#ppt_x"/>
                                          </p:val>
                                        </p:tav>
                                      </p:tavLst>
                                    </p:anim>
                                    <p:anim calcmode="lin" valueType="num">
                                      <p:cBhvr>
                                        <p:cTn id="158" dur="1000" fill="hold"/>
                                        <p:tgtEl>
                                          <p:spTgt spid="79"/>
                                        </p:tgtEl>
                                        <p:attrNameLst>
                                          <p:attrName>ppt_y</p:attrName>
                                        </p:attrNameLst>
                                      </p:cBhvr>
                                      <p:tavLst>
                                        <p:tav tm="0">
                                          <p:val>
                                            <p:strVal val="#ppt_y+.1"/>
                                          </p:val>
                                        </p:tav>
                                        <p:tav tm="100000">
                                          <p:val>
                                            <p:strVal val="#ppt_y"/>
                                          </p:val>
                                        </p:tav>
                                      </p:tavLst>
                                    </p:anim>
                                  </p:childTnLst>
                                </p:cTn>
                              </p:par>
                              <p:par>
                                <p:cTn id="159" presetID="42" presetClass="entr" presetSubtype="0" fill="hold" nodeType="withEffect">
                                  <p:stCondLst>
                                    <p:cond delay="0"/>
                                  </p:stCondLst>
                                  <p:childTnLst>
                                    <p:set>
                                      <p:cBhvr>
                                        <p:cTn id="160" dur="1" fill="hold">
                                          <p:stCondLst>
                                            <p:cond delay="0"/>
                                          </p:stCondLst>
                                        </p:cTn>
                                        <p:tgtEl>
                                          <p:spTgt spid="80"/>
                                        </p:tgtEl>
                                        <p:attrNameLst>
                                          <p:attrName>style.visibility</p:attrName>
                                        </p:attrNameLst>
                                      </p:cBhvr>
                                      <p:to>
                                        <p:strVal val="visible"/>
                                      </p:to>
                                    </p:set>
                                    <p:animEffect transition="in" filter="fade">
                                      <p:cBhvr>
                                        <p:cTn id="161" dur="1000"/>
                                        <p:tgtEl>
                                          <p:spTgt spid="80"/>
                                        </p:tgtEl>
                                      </p:cBhvr>
                                    </p:animEffect>
                                    <p:anim calcmode="lin" valueType="num">
                                      <p:cBhvr>
                                        <p:cTn id="162" dur="1000" fill="hold"/>
                                        <p:tgtEl>
                                          <p:spTgt spid="80"/>
                                        </p:tgtEl>
                                        <p:attrNameLst>
                                          <p:attrName>ppt_x</p:attrName>
                                        </p:attrNameLst>
                                      </p:cBhvr>
                                      <p:tavLst>
                                        <p:tav tm="0">
                                          <p:val>
                                            <p:strVal val="#ppt_x"/>
                                          </p:val>
                                        </p:tav>
                                        <p:tav tm="100000">
                                          <p:val>
                                            <p:strVal val="#ppt_x"/>
                                          </p:val>
                                        </p:tav>
                                      </p:tavLst>
                                    </p:anim>
                                    <p:anim calcmode="lin" valueType="num">
                                      <p:cBhvr>
                                        <p:cTn id="163" dur="1000" fill="hold"/>
                                        <p:tgtEl>
                                          <p:spTgt spid="80"/>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83"/>
                                        </p:tgtEl>
                                        <p:attrNameLst>
                                          <p:attrName>style.visibility</p:attrName>
                                        </p:attrNameLst>
                                      </p:cBhvr>
                                      <p:to>
                                        <p:strVal val="visible"/>
                                      </p:to>
                                    </p:set>
                                    <p:animEffect transition="in" filter="fade">
                                      <p:cBhvr>
                                        <p:cTn id="166" dur="1000"/>
                                        <p:tgtEl>
                                          <p:spTgt spid="83"/>
                                        </p:tgtEl>
                                      </p:cBhvr>
                                    </p:animEffect>
                                    <p:anim calcmode="lin" valueType="num">
                                      <p:cBhvr>
                                        <p:cTn id="167" dur="1000" fill="hold"/>
                                        <p:tgtEl>
                                          <p:spTgt spid="83"/>
                                        </p:tgtEl>
                                        <p:attrNameLst>
                                          <p:attrName>ppt_x</p:attrName>
                                        </p:attrNameLst>
                                      </p:cBhvr>
                                      <p:tavLst>
                                        <p:tav tm="0">
                                          <p:val>
                                            <p:strVal val="#ppt_x"/>
                                          </p:val>
                                        </p:tav>
                                        <p:tav tm="100000">
                                          <p:val>
                                            <p:strVal val="#ppt_x"/>
                                          </p:val>
                                        </p:tav>
                                      </p:tavLst>
                                    </p:anim>
                                    <p:anim calcmode="lin" valueType="num">
                                      <p:cBhvr>
                                        <p:cTn id="168" dur="1000" fill="hold"/>
                                        <p:tgtEl>
                                          <p:spTgt spid="83"/>
                                        </p:tgtEl>
                                        <p:attrNameLst>
                                          <p:attrName>ppt_y</p:attrName>
                                        </p:attrNameLst>
                                      </p:cBhvr>
                                      <p:tavLst>
                                        <p:tav tm="0">
                                          <p:val>
                                            <p:strVal val="#ppt_y+.1"/>
                                          </p:val>
                                        </p:tav>
                                        <p:tav tm="100000">
                                          <p:val>
                                            <p:strVal val="#ppt_y"/>
                                          </p:val>
                                        </p:tav>
                                      </p:tavLst>
                                    </p:anim>
                                  </p:childTnLst>
                                </p:cTn>
                              </p:par>
                              <p:par>
                                <p:cTn id="169" presetID="42" presetClass="entr" presetSubtype="0" fill="hold" nodeType="withEffect">
                                  <p:stCondLst>
                                    <p:cond delay="0"/>
                                  </p:stCondLst>
                                  <p:childTnLst>
                                    <p:set>
                                      <p:cBhvr>
                                        <p:cTn id="170" dur="1" fill="hold">
                                          <p:stCondLst>
                                            <p:cond delay="0"/>
                                          </p:stCondLst>
                                        </p:cTn>
                                        <p:tgtEl>
                                          <p:spTgt spid="89"/>
                                        </p:tgtEl>
                                        <p:attrNameLst>
                                          <p:attrName>style.visibility</p:attrName>
                                        </p:attrNameLst>
                                      </p:cBhvr>
                                      <p:to>
                                        <p:strVal val="visible"/>
                                      </p:to>
                                    </p:set>
                                    <p:animEffect transition="in" filter="fade">
                                      <p:cBhvr>
                                        <p:cTn id="171" dur="1000"/>
                                        <p:tgtEl>
                                          <p:spTgt spid="89"/>
                                        </p:tgtEl>
                                      </p:cBhvr>
                                    </p:animEffect>
                                    <p:anim calcmode="lin" valueType="num">
                                      <p:cBhvr>
                                        <p:cTn id="172" dur="1000" fill="hold"/>
                                        <p:tgtEl>
                                          <p:spTgt spid="89"/>
                                        </p:tgtEl>
                                        <p:attrNameLst>
                                          <p:attrName>ppt_x</p:attrName>
                                        </p:attrNameLst>
                                      </p:cBhvr>
                                      <p:tavLst>
                                        <p:tav tm="0">
                                          <p:val>
                                            <p:strVal val="#ppt_x"/>
                                          </p:val>
                                        </p:tav>
                                        <p:tav tm="100000">
                                          <p:val>
                                            <p:strVal val="#ppt_x"/>
                                          </p:val>
                                        </p:tav>
                                      </p:tavLst>
                                    </p:anim>
                                    <p:anim calcmode="lin" valueType="num">
                                      <p:cBhvr>
                                        <p:cTn id="173" dur="1000" fill="hold"/>
                                        <p:tgtEl>
                                          <p:spTgt spid="89"/>
                                        </p:tgtEl>
                                        <p:attrNameLst>
                                          <p:attrName>ppt_y</p:attrName>
                                        </p:attrNameLst>
                                      </p:cBhvr>
                                      <p:tavLst>
                                        <p:tav tm="0">
                                          <p:val>
                                            <p:strVal val="#ppt_y+.1"/>
                                          </p:val>
                                        </p:tav>
                                        <p:tav tm="100000">
                                          <p:val>
                                            <p:strVal val="#ppt_y"/>
                                          </p:val>
                                        </p:tav>
                                      </p:tavLst>
                                    </p:anim>
                                  </p:childTnLst>
                                </p:cTn>
                              </p:par>
                              <p:par>
                                <p:cTn id="174" presetID="42" presetClass="entr" presetSubtype="0" fill="hold" nodeType="withEffect">
                                  <p:stCondLst>
                                    <p:cond delay="0"/>
                                  </p:stCondLst>
                                  <p:childTnLst>
                                    <p:set>
                                      <p:cBhvr>
                                        <p:cTn id="175" dur="1" fill="hold">
                                          <p:stCondLst>
                                            <p:cond delay="0"/>
                                          </p:stCondLst>
                                        </p:cTn>
                                        <p:tgtEl>
                                          <p:spTgt spid="91"/>
                                        </p:tgtEl>
                                        <p:attrNameLst>
                                          <p:attrName>style.visibility</p:attrName>
                                        </p:attrNameLst>
                                      </p:cBhvr>
                                      <p:to>
                                        <p:strVal val="visible"/>
                                      </p:to>
                                    </p:set>
                                    <p:animEffect transition="in" filter="fade">
                                      <p:cBhvr>
                                        <p:cTn id="176" dur="1000"/>
                                        <p:tgtEl>
                                          <p:spTgt spid="91"/>
                                        </p:tgtEl>
                                      </p:cBhvr>
                                    </p:animEffect>
                                    <p:anim calcmode="lin" valueType="num">
                                      <p:cBhvr>
                                        <p:cTn id="177" dur="1000" fill="hold"/>
                                        <p:tgtEl>
                                          <p:spTgt spid="91"/>
                                        </p:tgtEl>
                                        <p:attrNameLst>
                                          <p:attrName>ppt_x</p:attrName>
                                        </p:attrNameLst>
                                      </p:cBhvr>
                                      <p:tavLst>
                                        <p:tav tm="0">
                                          <p:val>
                                            <p:strVal val="#ppt_x"/>
                                          </p:val>
                                        </p:tav>
                                        <p:tav tm="100000">
                                          <p:val>
                                            <p:strVal val="#ppt_x"/>
                                          </p:val>
                                        </p:tav>
                                      </p:tavLst>
                                    </p:anim>
                                    <p:anim calcmode="lin" valueType="num">
                                      <p:cBhvr>
                                        <p:cTn id="178" dur="1000" fill="hold"/>
                                        <p:tgtEl>
                                          <p:spTgt spid="91"/>
                                        </p:tgtEl>
                                        <p:attrNameLst>
                                          <p:attrName>ppt_y</p:attrName>
                                        </p:attrNameLst>
                                      </p:cBhvr>
                                      <p:tavLst>
                                        <p:tav tm="0">
                                          <p:val>
                                            <p:strVal val="#ppt_y+.1"/>
                                          </p:val>
                                        </p:tav>
                                        <p:tav tm="100000">
                                          <p:val>
                                            <p:strVal val="#ppt_y"/>
                                          </p:val>
                                        </p:tav>
                                      </p:tavLst>
                                    </p:anim>
                                  </p:childTnLst>
                                </p:cTn>
                              </p:par>
                              <p:par>
                                <p:cTn id="179" presetID="42" presetClass="entr" presetSubtype="0" fill="hold"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1000"/>
                                        <p:tgtEl>
                                          <p:spTgt spid="114"/>
                                        </p:tgtEl>
                                      </p:cBhvr>
                                    </p:animEffect>
                                    <p:anim calcmode="lin" valueType="num">
                                      <p:cBhvr>
                                        <p:cTn id="182" dur="1000" fill="hold"/>
                                        <p:tgtEl>
                                          <p:spTgt spid="114"/>
                                        </p:tgtEl>
                                        <p:attrNameLst>
                                          <p:attrName>ppt_x</p:attrName>
                                        </p:attrNameLst>
                                      </p:cBhvr>
                                      <p:tavLst>
                                        <p:tav tm="0">
                                          <p:val>
                                            <p:strVal val="#ppt_x"/>
                                          </p:val>
                                        </p:tav>
                                        <p:tav tm="100000">
                                          <p:val>
                                            <p:strVal val="#ppt_x"/>
                                          </p:val>
                                        </p:tav>
                                      </p:tavLst>
                                    </p:anim>
                                    <p:anim calcmode="lin" valueType="num">
                                      <p:cBhvr>
                                        <p:cTn id="183" dur="1000" fill="hold"/>
                                        <p:tgtEl>
                                          <p:spTgt spid="114"/>
                                        </p:tgtEl>
                                        <p:attrNameLst>
                                          <p:attrName>ppt_y</p:attrName>
                                        </p:attrNameLst>
                                      </p:cBhvr>
                                      <p:tavLst>
                                        <p:tav tm="0">
                                          <p:val>
                                            <p:strVal val="#ppt_y+.1"/>
                                          </p:val>
                                        </p:tav>
                                        <p:tav tm="100000">
                                          <p:val>
                                            <p:strVal val="#ppt_y"/>
                                          </p:val>
                                        </p:tav>
                                      </p:tavLst>
                                    </p:anim>
                                  </p:childTnLst>
                                </p:cTn>
                              </p:par>
                              <p:par>
                                <p:cTn id="184" presetID="42" presetClass="entr" presetSubtype="0" fill="hold" nodeType="withEffect">
                                  <p:stCondLst>
                                    <p:cond delay="0"/>
                                  </p:stCondLst>
                                  <p:childTnLst>
                                    <p:set>
                                      <p:cBhvr>
                                        <p:cTn id="185" dur="1" fill="hold">
                                          <p:stCondLst>
                                            <p:cond delay="0"/>
                                          </p:stCondLst>
                                        </p:cTn>
                                        <p:tgtEl>
                                          <p:spTgt spid="116"/>
                                        </p:tgtEl>
                                        <p:attrNameLst>
                                          <p:attrName>style.visibility</p:attrName>
                                        </p:attrNameLst>
                                      </p:cBhvr>
                                      <p:to>
                                        <p:strVal val="visible"/>
                                      </p:to>
                                    </p:set>
                                    <p:animEffect transition="in" filter="fade">
                                      <p:cBhvr>
                                        <p:cTn id="186" dur="1000"/>
                                        <p:tgtEl>
                                          <p:spTgt spid="116"/>
                                        </p:tgtEl>
                                      </p:cBhvr>
                                    </p:animEffect>
                                    <p:anim calcmode="lin" valueType="num">
                                      <p:cBhvr>
                                        <p:cTn id="187" dur="1000" fill="hold"/>
                                        <p:tgtEl>
                                          <p:spTgt spid="116"/>
                                        </p:tgtEl>
                                        <p:attrNameLst>
                                          <p:attrName>ppt_x</p:attrName>
                                        </p:attrNameLst>
                                      </p:cBhvr>
                                      <p:tavLst>
                                        <p:tav tm="0">
                                          <p:val>
                                            <p:strVal val="#ppt_x"/>
                                          </p:val>
                                        </p:tav>
                                        <p:tav tm="100000">
                                          <p:val>
                                            <p:strVal val="#ppt_x"/>
                                          </p:val>
                                        </p:tav>
                                      </p:tavLst>
                                    </p:anim>
                                    <p:anim calcmode="lin" valueType="num">
                                      <p:cBhvr>
                                        <p:cTn id="188" dur="1000" fill="hold"/>
                                        <p:tgtEl>
                                          <p:spTgt spid="116"/>
                                        </p:tgtEl>
                                        <p:attrNameLst>
                                          <p:attrName>ppt_y</p:attrName>
                                        </p:attrNameLst>
                                      </p:cBhvr>
                                      <p:tavLst>
                                        <p:tav tm="0">
                                          <p:val>
                                            <p:strVal val="#ppt_y+.1"/>
                                          </p:val>
                                        </p:tav>
                                        <p:tav tm="100000">
                                          <p:val>
                                            <p:strVal val="#ppt_y"/>
                                          </p:val>
                                        </p:tav>
                                      </p:tavLst>
                                    </p:anim>
                                  </p:childTnLst>
                                </p:cTn>
                              </p:par>
                              <p:par>
                                <p:cTn id="189" presetID="42" presetClass="entr" presetSubtype="0" fill="hold" nodeType="withEffect">
                                  <p:stCondLst>
                                    <p:cond delay="0"/>
                                  </p:stCondLst>
                                  <p:childTnLst>
                                    <p:set>
                                      <p:cBhvr>
                                        <p:cTn id="190" dur="1" fill="hold">
                                          <p:stCondLst>
                                            <p:cond delay="0"/>
                                          </p:stCondLst>
                                        </p:cTn>
                                        <p:tgtEl>
                                          <p:spTgt spid="118"/>
                                        </p:tgtEl>
                                        <p:attrNameLst>
                                          <p:attrName>style.visibility</p:attrName>
                                        </p:attrNameLst>
                                      </p:cBhvr>
                                      <p:to>
                                        <p:strVal val="visible"/>
                                      </p:to>
                                    </p:set>
                                    <p:animEffect transition="in" filter="fade">
                                      <p:cBhvr>
                                        <p:cTn id="191" dur="1000"/>
                                        <p:tgtEl>
                                          <p:spTgt spid="118"/>
                                        </p:tgtEl>
                                      </p:cBhvr>
                                    </p:animEffect>
                                    <p:anim calcmode="lin" valueType="num">
                                      <p:cBhvr>
                                        <p:cTn id="192" dur="1000" fill="hold"/>
                                        <p:tgtEl>
                                          <p:spTgt spid="118"/>
                                        </p:tgtEl>
                                        <p:attrNameLst>
                                          <p:attrName>ppt_x</p:attrName>
                                        </p:attrNameLst>
                                      </p:cBhvr>
                                      <p:tavLst>
                                        <p:tav tm="0">
                                          <p:val>
                                            <p:strVal val="#ppt_x"/>
                                          </p:val>
                                        </p:tav>
                                        <p:tav tm="100000">
                                          <p:val>
                                            <p:strVal val="#ppt_x"/>
                                          </p:val>
                                        </p:tav>
                                      </p:tavLst>
                                    </p:anim>
                                    <p:anim calcmode="lin" valueType="num">
                                      <p:cBhvr>
                                        <p:cTn id="193" dur="1000" fill="hold"/>
                                        <p:tgtEl>
                                          <p:spTgt spid="118"/>
                                        </p:tgtEl>
                                        <p:attrNameLst>
                                          <p:attrName>ppt_y</p:attrName>
                                        </p:attrNameLst>
                                      </p:cBhvr>
                                      <p:tavLst>
                                        <p:tav tm="0">
                                          <p:val>
                                            <p:strVal val="#ppt_y+.1"/>
                                          </p:val>
                                        </p:tav>
                                        <p:tav tm="100000">
                                          <p:val>
                                            <p:strVal val="#ppt_y"/>
                                          </p:val>
                                        </p:tav>
                                      </p:tavLst>
                                    </p:anim>
                                  </p:childTnLst>
                                </p:cTn>
                              </p:par>
                              <p:par>
                                <p:cTn id="194" presetID="42" presetClass="entr" presetSubtype="0" fill="hold" nodeType="withEffect">
                                  <p:stCondLst>
                                    <p:cond delay="0"/>
                                  </p:stCondLst>
                                  <p:childTnLst>
                                    <p:set>
                                      <p:cBhvr>
                                        <p:cTn id="195" dur="1" fill="hold">
                                          <p:stCondLst>
                                            <p:cond delay="0"/>
                                          </p:stCondLst>
                                        </p:cTn>
                                        <p:tgtEl>
                                          <p:spTgt spid="120"/>
                                        </p:tgtEl>
                                        <p:attrNameLst>
                                          <p:attrName>style.visibility</p:attrName>
                                        </p:attrNameLst>
                                      </p:cBhvr>
                                      <p:to>
                                        <p:strVal val="visible"/>
                                      </p:to>
                                    </p:set>
                                    <p:animEffect transition="in" filter="fade">
                                      <p:cBhvr>
                                        <p:cTn id="196" dur="1000"/>
                                        <p:tgtEl>
                                          <p:spTgt spid="120"/>
                                        </p:tgtEl>
                                      </p:cBhvr>
                                    </p:animEffect>
                                    <p:anim calcmode="lin" valueType="num">
                                      <p:cBhvr>
                                        <p:cTn id="197" dur="1000" fill="hold"/>
                                        <p:tgtEl>
                                          <p:spTgt spid="120"/>
                                        </p:tgtEl>
                                        <p:attrNameLst>
                                          <p:attrName>ppt_x</p:attrName>
                                        </p:attrNameLst>
                                      </p:cBhvr>
                                      <p:tavLst>
                                        <p:tav tm="0">
                                          <p:val>
                                            <p:strVal val="#ppt_x"/>
                                          </p:val>
                                        </p:tav>
                                        <p:tav tm="100000">
                                          <p:val>
                                            <p:strVal val="#ppt_x"/>
                                          </p:val>
                                        </p:tav>
                                      </p:tavLst>
                                    </p:anim>
                                    <p:anim calcmode="lin" valueType="num">
                                      <p:cBhvr>
                                        <p:cTn id="198" dur="1000" fill="hold"/>
                                        <p:tgtEl>
                                          <p:spTgt spid="120"/>
                                        </p:tgtEl>
                                        <p:attrNameLst>
                                          <p:attrName>ppt_y</p:attrName>
                                        </p:attrNameLst>
                                      </p:cBhvr>
                                      <p:tavLst>
                                        <p:tav tm="0">
                                          <p:val>
                                            <p:strVal val="#ppt_y+.1"/>
                                          </p:val>
                                        </p:tav>
                                        <p:tav tm="100000">
                                          <p:val>
                                            <p:strVal val="#ppt_y"/>
                                          </p:val>
                                        </p:tav>
                                      </p:tavLst>
                                    </p:anim>
                                  </p:childTnLst>
                                </p:cTn>
                              </p:par>
                              <p:par>
                                <p:cTn id="199" presetID="42" presetClass="entr" presetSubtype="0" fill="hold" nodeType="withEffect">
                                  <p:stCondLst>
                                    <p:cond delay="0"/>
                                  </p:stCondLst>
                                  <p:childTnLst>
                                    <p:set>
                                      <p:cBhvr>
                                        <p:cTn id="200" dur="1" fill="hold">
                                          <p:stCondLst>
                                            <p:cond delay="0"/>
                                          </p:stCondLst>
                                        </p:cTn>
                                        <p:tgtEl>
                                          <p:spTgt spid="122"/>
                                        </p:tgtEl>
                                        <p:attrNameLst>
                                          <p:attrName>style.visibility</p:attrName>
                                        </p:attrNameLst>
                                      </p:cBhvr>
                                      <p:to>
                                        <p:strVal val="visible"/>
                                      </p:to>
                                    </p:set>
                                    <p:animEffect transition="in" filter="fade">
                                      <p:cBhvr>
                                        <p:cTn id="201" dur="1000"/>
                                        <p:tgtEl>
                                          <p:spTgt spid="122"/>
                                        </p:tgtEl>
                                      </p:cBhvr>
                                    </p:animEffect>
                                    <p:anim calcmode="lin" valueType="num">
                                      <p:cBhvr>
                                        <p:cTn id="202" dur="1000" fill="hold"/>
                                        <p:tgtEl>
                                          <p:spTgt spid="122"/>
                                        </p:tgtEl>
                                        <p:attrNameLst>
                                          <p:attrName>ppt_x</p:attrName>
                                        </p:attrNameLst>
                                      </p:cBhvr>
                                      <p:tavLst>
                                        <p:tav tm="0">
                                          <p:val>
                                            <p:strVal val="#ppt_x"/>
                                          </p:val>
                                        </p:tav>
                                        <p:tav tm="100000">
                                          <p:val>
                                            <p:strVal val="#ppt_x"/>
                                          </p:val>
                                        </p:tav>
                                      </p:tavLst>
                                    </p:anim>
                                    <p:anim calcmode="lin" valueType="num">
                                      <p:cBhvr>
                                        <p:cTn id="203" dur="1000" fill="hold"/>
                                        <p:tgtEl>
                                          <p:spTgt spid="122"/>
                                        </p:tgtEl>
                                        <p:attrNameLst>
                                          <p:attrName>ppt_y</p:attrName>
                                        </p:attrNameLst>
                                      </p:cBhvr>
                                      <p:tavLst>
                                        <p:tav tm="0">
                                          <p:val>
                                            <p:strVal val="#ppt_y+.1"/>
                                          </p:val>
                                        </p:tav>
                                        <p:tav tm="100000">
                                          <p:val>
                                            <p:strVal val="#ppt_y"/>
                                          </p:val>
                                        </p:tav>
                                      </p:tavLst>
                                    </p:anim>
                                  </p:childTnLst>
                                </p:cTn>
                              </p:par>
                              <p:par>
                                <p:cTn id="204" presetID="42" presetClass="entr" presetSubtype="0" fill="hold" nodeType="withEffect">
                                  <p:stCondLst>
                                    <p:cond delay="0"/>
                                  </p:stCondLst>
                                  <p:childTnLst>
                                    <p:set>
                                      <p:cBhvr>
                                        <p:cTn id="205" dur="1" fill="hold">
                                          <p:stCondLst>
                                            <p:cond delay="0"/>
                                          </p:stCondLst>
                                        </p:cTn>
                                        <p:tgtEl>
                                          <p:spTgt spid="124"/>
                                        </p:tgtEl>
                                        <p:attrNameLst>
                                          <p:attrName>style.visibility</p:attrName>
                                        </p:attrNameLst>
                                      </p:cBhvr>
                                      <p:to>
                                        <p:strVal val="visible"/>
                                      </p:to>
                                    </p:set>
                                    <p:animEffect transition="in" filter="fade">
                                      <p:cBhvr>
                                        <p:cTn id="206" dur="1000"/>
                                        <p:tgtEl>
                                          <p:spTgt spid="124"/>
                                        </p:tgtEl>
                                      </p:cBhvr>
                                    </p:animEffect>
                                    <p:anim calcmode="lin" valueType="num">
                                      <p:cBhvr>
                                        <p:cTn id="207" dur="1000" fill="hold"/>
                                        <p:tgtEl>
                                          <p:spTgt spid="124"/>
                                        </p:tgtEl>
                                        <p:attrNameLst>
                                          <p:attrName>ppt_x</p:attrName>
                                        </p:attrNameLst>
                                      </p:cBhvr>
                                      <p:tavLst>
                                        <p:tav tm="0">
                                          <p:val>
                                            <p:strVal val="#ppt_x"/>
                                          </p:val>
                                        </p:tav>
                                        <p:tav tm="100000">
                                          <p:val>
                                            <p:strVal val="#ppt_x"/>
                                          </p:val>
                                        </p:tav>
                                      </p:tavLst>
                                    </p:anim>
                                    <p:anim calcmode="lin" valueType="num">
                                      <p:cBhvr>
                                        <p:cTn id="208" dur="1000" fill="hold"/>
                                        <p:tgtEl>
                                          <p:spTgt spid="124"/>
                                        </p:tgtEl>
                                        <p:attrNameLst>
                                          <p:attrName>ppt_y</p:attrName>
                                        </p:attrNameLst>
                                      </p:cBhvr>
                                      <p:tavLst>
                                        <p:tav tm="0">
                                          <p:val>
                                            <p:strVal val="#ppt_y+.1"/>
                                          </p:val>
                                        </p:tav>
                                        <p:tav tm="100000">
                                          <p:val>
                                            <p:strVal val="#ppt_y"/>
                                          </p:val>
                                        </p:tav>
                                      </p:tavLst>
                                    </p:anim>
                                  </p:childTnLst>
                                </p:cTn>
                              </p:par>
                              <p:par>
                                <p:cTn id="209" presetID="42" presetClass="entr" presetSubtype="0" fill="hold" nodeType="withEffect">
                                  <p:stCondLst>
                                    <p:cond delay="0"/>
                                  </p:stCondLst>
                                  <p:childTnLst>
                                    <p:set>
                                      <p:cBhvr>
                                        <p:cTn id="210" dur="1" fill="hold">
                                          <p:stCondLst>
                                            <p:cond delay="0"/>
                                          </p:stCondLst>
                                        </p:cTn>
                                        <p:tgtEl>
                                          <p:spTgt spid="125"/>
                                        </p:tgtEl>
                                        <p:attrNameLst>
                                          <p:attrName>style.visibility</p:attrName>
                                        </p:attrNameLst>
                                      </p:cBhvr>
                                      <p:to>
                                        <p:strVal val="visible"/>
                                      </p:to>
                                    </p:set>
                                    <p:animEffect transition="in" filter="fade">
                                      <p:cBhvr>
                                        <p:cTn id="211" dur="1000"/>
                                        <p:tgtEl>
                                          <p:spTgt spid="125"/>
                                        </p:tgtEl>
                                      </p:cBhvr>
                                    </p:animEffect>
                                    <p:anim calcmode="lin" valueType="num">
                                      <p:cBhvr>
                                        <p:cTn id="212" dur="1000" fill="hold"/>
                                        <p:tgtEl>
                                          <p:spTgt spid="125"/>
                                        </p:tgtEl>
                                        <p:attrNameLst>
                                          <p:attrName>ppt_x</p:attrName>
                                        </p:attrNameLst>
                                      </p:cBhvr>
                                      <p:tavLst>
                                        <p:tav tm="0">
                                          <p:val>
                                            <p:strVal val="#ppt_x"/>
                                          </p:val>
                                        </p:tav>
                                        <p:tav tm="100000">
                                          <p:val>
                                            <p:strVal val="#ppt_x"/>
                                          </p:val>
                                        </p:tav>
                                      </p:tavLst>
                                    </p:anim>
                                    <p:anim calcmode="lin" valueType="num">
                                      <p:cBhvr>
                                        <p:cTn id="213" dur="1000" fill="hold"/>
                                        <p:tgtEl>
                                          <p:spTgt spid="125"/>
                                        </p:tgtEl>
                                        <p:attrNameLst>
                                          <p:attrName>ppt_y</p:attrName>
                                        </p:attrNameLst>
                                      </p:cBhvr>
                                      <p:tavLst>
                                        <p:tav tm="0">
                                          <p:val>
                                            <p:strVal val="#ppt_y+.1"/>
                                          </p:val>
                                        </p:tav>
                                        <p:tav tm="100000">
                                          <p:val>
                                            <p:strVal val="#ppt_y"/>
                                          </p:val>
                                        </p:tav>
                                      </p:tavLst>
                                    </p:anim>
                                  </p:childTnLst>
                                </p:cTn>
                              </p:par>
                              <p:par>
                                <p:cTn id="214" presetID="42" presetClass="entr" presetSubtype="0" fill="hold" nodeType="withEffect">
                                  <p:stCondLst>
                                    <p:cond delay="0"/>
                                  </p:stCondLst>
                                  <p:childTnLst>
                                    <p:set>
                                      <p:cBhvr>
                                        <p:cTn id="215" dur="1" fill="hold">
                                          <p:stCondLst>
                                            <p:cond delay="0"/>
                                          </p:stCondLst>
                                        </p:cTn>
                                        <p:tgtEl>
                                          <p:spTgt spid="128"/>
                                        </p:tgtEl>
                                        <p:attrNameLst>
                                          <p:attrName>style.visibility</p:attrName>
                                        </p:attrNameLst>
                                      </p:cBhvr>
                                      <p:to>
                                        <p:strVal val="visible"/>
                                      </p:to>
                                    </p:set>
                                    <p:animEffect transition="in" filter="fade">
                                      <p:cBhvr>
                                        <p:cTn id="216" dur="1000"/>
                                        <p:tgtEl>
                                          <p:spTgt spid="128"/>
                                        </p:tgtEl>
                                      </p:cBhvr>
                                    </p:animEffect>
                                    <p:anim calcmode="lin" valueType="num">
                                      <p:cBhvr>
                                        <p:cTn id="217" dur="1000" fill="hold"/>
                                        <p:tgtEl>
                                          <p:spTgt spid="128"/>
                                        </p:tgtEl>
                                        <p:attrNameLst>
                                          <p:attrName>ppt_x</p:attrName>
                                        </p:attrNameLst>
                                      </p:cBhvr>
                                      <p:tavLst>
                                        <p:tav tm="0">
                                          <p:val>
                                            <p:strVal val="#ppt_x"/>
                                          </p:val>
                                        </p:tav>
                                        <p:tav tm="100000">
                                          <p:val>
                                            <p:strVal val="#ppt_x"/>
                                          </p:val>
                                        </p:tav>
                                      </p:tavLst>
                                    </p:anim>
                                    <p:anim calcmode="lin" valueType="num">
                                      <p:cBhvr>
                                        <p:cTn id="218" dur="1000" fill="hold"/>
                                        <p:tgtEl>
                                          <p:spTgt spid="128"/>
                                        </p:tgtEl>
                                        <p:attrNameLst>
                                          <p:attrName>ppt_y</p:attrName>
                                        </p:attrNameLst>
                                      </p:cBhvr>
                                      <p:tavLst>
                                        <p:tav tm="0">
                                          <p:val>
                                            <p:strVal val="#ppt_y+.1"/>
                                          </p:val>
                                        </p:tav>
                                        <p:tav tm="100000">
                                          <p:val>
                                            <p:strVal val="#ppt_y"/>
                                          </p:val>
                                        </p:tav>
                                      </p:tavLst>
                                    </p:anim>
                                  </p:childTnLst>
                                </p:cTn>
                              </p:par>
                              <p:par>
                                <p:cTn id="219" presetID="42" presetClass="entr" presetSubtype="0" fill="hold" nodeType="withEffect">
                                  <p:stCondLst>
                                    <p:cond delay="0"/>
                                  </p:stCondLst>
                                  <p:childTnLst>
                                    <p:set>
                                      <p:cBhvr>
                                        <p:cTn id="220" dur="1" fill="hold">
                                          <p:stCondLst>
                                            <p:cond delay="0"/>
                                          </p:stCondLst>
                                        </p:cTn>
                                        <p:tgtEl>
                                          <p:spTgt spid="134"/>
                                        </p:tgtEl>
                                        <p:attrNameLst>
                                          <p:attrName>style.visibility</p:attrName>
                                        </p:attrNameLst>
                                      </p:cBhvr>
                                      <p:to>
                                        <p:strVal val="visible"/>
                                      </p:to>
                                    </p:set>
                                    <p:animEffect transition="in" filter="fade">
                                      <p:cBhvr>
                                        <p:cTn id="221" dur="1000"/>
                                        <p:tgtEl>
                                          <p:spTgt spid="134"/>
                                        </p:tgtEl>
                                      </p:cBhvr>
                                    </p:animEffect>
                                    <p:anim calcmode="lin" valueType="num">
                                      <p:cBhvr>
                                        <p:cTn id="222" dur="1000" fill="hold"/>
                                        <p:tgtEl>
                                          <p:spTgt spid="134"/>
                                        </p:tgtEl>
                                        <p:attrNameLst>
                                          <p:attrName>ppt_x</p:attrName>
                                        </p:attrNameLst>
                                      </p:cBhvr>
                                      <p:tavLst>
                                        <p:tav tm="0">
                                          <p:val>
                                            <p:strVal val="#ppt_x"/>
                                          </p:val>
                                        </p:tav>
                                        <p:tav tm="100000">
                                          <p:val>
                                            <p:strVal val="#ppt_x"/>
                                          </p:val>
                                        </p:tav>
                                      </p:tavLst>
                                    </p:anim>
                                    <p:anim calcmode="lin" valueType="num">
                                      <p:cBhvr>
                                        <p:cTn id="223" dur="1000" fill="hold"/>
                                        <p:tgtEl>
                                          <p:spTgt spid="134"/>
                                        </p:tgtEl>
                                        <p:attrNameLst>
                                          <p:attrName>ppt_y</p:attrName>
                                        </p:attrNameLst>
                                      </p:cBhvr>
                                      <p:tavLst>
                                        <p:tav tm="0">
                                          <p:val>
                                            <p:strVal val="#ppt_y+.1"/>
                                          </p:val>
                                        </p:tav>
                                        <p:tav tm="100000">
                                          <p:val>
                                            <p:strVal val="#ppt_y"/>
                                          </p:val>
                                        </p:tav>
                                      </p:tavLst>
                                    </p:anim>
                                  </p:childTnLst>
                                </p:cTn>
                              </p:par>
                              <p:par>
                                <p:cTn id="224" presetID="42" presetClass="entr" presetSubtype="0" fill="hold" grpId="0" nodeType="withEffect">
                                  <p:stCondLst>
                                    <p:cond delay="0"/>
                                  </p:stCondLst>
                                  <p:childTnLst>
                                    <p:set>
                                      <p:cBhvr>
                                        <p:cTn id="225" dur="1" fill="hold">
                                          <p:stCondLst>
                                            <p:cond delay="0"/>
                                          </p:stCondLst>
                                        </p:cTn>
                                        <p:tgtEl>
                                          <p:spTgt spid="140"/>
                                        </p:tgtEl>
                                        <p:attrNameLst>
                                          <p:attrName>style.visibility</p:attrName>
                                        </p:attrNameLst>
                                      </p:cBhvr>
                                      <p:to>
                                        <p:strVal val="visible"/>
                                      </p:to>
                                    </p:set>
                                    <p:animEffect transition="in" filter="fade">
                                      <p:cBhvr>
                                        <p:cTn id="226" dur="1000"/>
                                        <p:tgtEl>
                                          <p:spTgt spid="140"/>
                                        </p:tgtEl>
                                      </p:cBhvr>
                                    </p:animEffect>
                                    <p:anim calcmode="lin" valueType="num">
                                      <p:cBhvr>
                                        <p:cTn id="227" dur="1000" fill="hold"/>
                                        <p:tgtEl>
                                          <p:spTgt spid="140"/>
                                        </p:tgtEl>
                                        <p:attrNameLst>
                                          <p:attrName>ppt_x</p:attrName>
                                        </p:attrNameLst>
                                      </p:cBhvr>
                                      <p:tavLst>
                                        <p:tav tm="0">
                                          <p:val>
                                            <p:strVal val="#ppt_x"/>
                                          </p:val>
                                        </p:tav>
                                        <p:tav tm="100000">
                                          <p:val>
                                            <p:strVal val="#ppt_x"/>
                                          </p:val>
                                        </p:tav>
                                      </p:tavLst>
                                    </p:anim>
                                    <p:anim calcmode="lin" valueType="num">
                                      <p:cBhvr>
                                        <p:cTn id="228" dur="1000" fill="hold"/>
                                        <p:tgtEl>
                                          <p:spTgt spid="140"/>
                                        </p:tgtEl>
                                        <p:attrNameLst>
                                          <p:attrName>ppt_y</p:attrName>
                                        </p:attrNameLst>
                                      </p:cBhvr>
                                      <p:tavLst>
                                        <p:tav tm="0">
                                          <p:val>
                                            <p:strVal val="#ppt_y+.1"/>
                                          </p:val>
                                        </p:tav>
                                        <p:tav tm="100000">
                                          <p:val>
                                            <p:strVal val="#ppt_y"/>
                                          </p:val>
                                        </p:tav>
                                      </p:tavLst>
                                    </p:anim>
                                  </p:childTnLst>
                                </p:cTn>
                              </p:par>
                              <p:par>
                                <p:cTn id="229" presetID="42" presetClass="entr" presetSubtype="0" fill="hold" grpId="0" nodeType="withEffect">
                                  <p:stCondLst>
                                    <p:cond delay="0"/>
                                  </p:stCondLst>
                                  <p:childTnLst>
                                    <p:set>
                                      <p:cBhvr>
                                        <p:cTn id="230" dur="1" fill="hold">
                                          <p:stCondLst>
                                            <p:cond delay="0"/>
                                          </p:stCondLst>
                                        </p:cTn>
                                        <p:tgtEl>
                                          <p:spTgt spid="148"/>
                                        </p:tgtEl>
                                        <p:attrNameLst>
                                          <p:attrName>style.visibility</p:attrName>
                                        </p:attrNameLst>
                                      </p:cBhvr>
                                      <p:to>
                                        <p:strVal val="visible"/>
                                      </p:to>
                                    </p:set>
                                    <p:animEffect transition="in" filter="fade">
                                      <p:cBhvr>
                                        <p:cTn id="231" dur="1000"/>
                                        <p:tgtEl>
                                          <p:spTgt spid="148"/>
                                        </p:tgtEl>
                                      </p:cBhvr>
                                    </p:animEffect>
                                    <p:anim calcmode="lin" valueType="num">
                                      <p:cBhvr>
                                        <p:cTn id="232" dur="1000" fill="hold"/>
                                        <p:tgtEl>
                                          <p:spTgt spid="148"/>
                                        </p:tgtEl>
                                        <p:attrNameLst>
                                          <p:attrName>ppt_x</p:attrName>
                                        </p:attrNameLst>
                                      </p:cBhvr>
                                      <p:tavLst>
                                        <p:tav tm="0">
                                          <p:val>
                                            <p:strVal val="#ppt_x"/>
                                          </p:val>
                                        </p:tav>
                                        <p:tav tm="100000">
                                          <p:val>
                                            <p:strVal val="#ppt_x"/>
                                          </p:val>
                                        </p:tav>
                                      </p:tavLst>
                                    </p:anim>
                                    <p:anim calcmode="lin" valueType="num">
                                      <p:cBhvr>
                                        <p:cTn id="233" dur="1000" fill="hold"/>
                                        <p:tgtEl>
                                          <p:spTgt spid="148"/>
                                        </p:tgtEl>
                                        <p:attrNameLst>
                                          <p:attrName>ppt_y</p:attrName>
                                        </p:attrNameLst>
                                      </p:cBhvr>
                                      <p:tavLst>
                                        <p:tav tm="0">
                                          <p:val>
                                            <p:strVal val="#ppt_y+.1"/>
                                          </p:val>
                                        </p:tav>
                                        <p:tav tm="100000">
                                          <p:val>
                                            <p:strVal val="#ppt_y"/>
                                          </p:val>
                                        </p:tav>
                                      </p:tavLst>
                                    </p:anim>
                                  </p:childTnLst>
                                </p:cTn>
                              </p:par>
                              <p:par>
                                <p:cTn id="234" presetID="42" presetClass="entr" presetSubtype="0" fill="hold" nodeType="withEffect">
                                  <p:stCondLst>
                                    <p:cond delay="0"/>
                                  </p:stCondLst>
                                  <p:childTnLst>
                                    <p:set>
                                      <p:cBhvr>
                                        <p:cTn id="235" dur="1" fill="hold">
                                          <p:stCondLst>
                                            <p:cond delay="0"/>
                                          </p:stCondLst>
                                        </p:cTn>
                                        <p:tgtEl>
                                          <p:spTgt spid="150"/>
                                        </p:tgtEl>
                                        <p:attrNameLst>
                                          <p:attrName>style.visibility</p:attrName>
                                        </p:attrNameLst>
                                      </p:cBhvr>
                                      <p:to>
                                        <p:strVal val="visible"/>
                                      </p:to>
                                    </p:set>
                                    <p:animEffect transition="in" filter="fade">
                                      <p:cBhvr>
                                        <p:cTn id="236" dur="1000"/>
                                        <p:tgtEl>
                                          <p:spTgt spid="150"/>
                                        </p:tgtEl>
                                      </p:cBhvr>
                                    </p:animEffect>
                                    <p:anim calcmode="lin" valueType="num">
                                      <p:cBhvr>
                                        <p:cTn id="237" dur="1000" fill="hold"/>
                                        <p:tgtEl>
                                          <p:spTgt spid="150"/>
                                        </p:tgtEl>
                                        <p:attrNameLst>
                                          <p:attrName>ppt_x</p:attrName>
                                        </p:attrNameLst>
                                      </p:cBhvr>
                                      <p:tavLst>
                                        <p:tav tm="0">
                                          <p:val>
                                            <p:strVal val="#ppt_x"/>
                                          </p:val>
                                        </p:tav>
                                        <p:tav tm="100000">
                                          <p:val>
                                            <p:strVal val="#ppt_x"/>
                                          </p:val>
                                        </p:tav>
                                      </p:tavLst>
                                    </p:anim>
                                    <p:anim calcmode="lin" valueType="num">
                                      <p:cBhvr>
                                        <p:cTn id="238"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57" grpId="0" animBg="1"/>
      <p:bldP spid="58" grpId="0" animBg="1"/>
      <p:bldP spid="59" grpId="0" animBg="1"/>
      <p:bldP spid="60" grpId="0" animBg="1"/>
      <p:bldP spid="61"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140" grpId="0" animBg="1"/>
      <p:bldP spid="1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基于受限的玻尔兹曼机的案例</a:t>
            </a:r>
            <a:endParaRPr lang="zh-CN" altLang="en-US" dirty="0"/>
          </a:p>
        </p:txBody>
      </p:sp>
      <p:sp>
        <p:nvSpPr>
          <p:cNvPr id="3" name="内容占位符 2"/>
          <p:cNvSpPr>
            <a:spLocks noGrp="1"/>
          </p:cNvSpPr>
          <p:nvPr>
            <p:ph idx="1"/>
          </p:nvPr>
        </p:nvSpPr>
        <p:spPr/>
        <p:txBody>
          <a:bodyPr/>
          <a:lstStyle/>
          <a:p>
            <a:r>
              <a:rPr lang="en-US" altLang="zh-CN" sz="2400" dirty="0" smtClean="0"/>
              <a:t>2.</a:t>
            </a:r>
            <a:r>
              <a:rPr lang="zh-CN" altLang="en-US" sz="2400" dirty="0" smtClean="0"/>
              <a:t>如何处理</a:t>
            </a:r>
            <a:r>
              <a:rPr lang="en-US" altLang="zh-CN" sz="2400" dirty="0" smtClean="0"/>
              <a:t>missing</a:t>
            </a:r>
            <a:r>
              <a:rPr lang="zh-CN" altLang="en-US" sz="2400" dirty="0" smtClean="0"/>
              <a:t>数据</a:t>
            </a:r>
            <a:r>
              <a:rPr lang="zh-CN" altLang="en-US" sz="2400" dirty="0" smtClean="0"/>
              <a:t>？</a:t>
            </a:r>
            <a:endParaRPr lang="en-US" altLang="zh-CN" sz="2400" dirty="0" smtClean="0"/>
          </a:p>
          <a:p>
            <a:r>
              <a:rPr lang="en-US" altLang="zh-CN" sz="1800" dirty="0"/>
              <a:t> </a:t>
            </a:r>
            <a:r>
              <a:rPr lang="zh-CN" altLang="en-US" sz="1800" dirty="0"/>
              <a:t>对于每个用户使用不同的</a:t>
            </a:r>
            <a:r>
              <a:rPr lang="en-US" altLang="zh-CN" sz="1800" dirty="0"/>
              <a:t>RBM, </a:t>
            </a:r>
            <a:r>
              <a:rPr lang="zh-CN" altLang="en-US" sz="1800" dirty="0"/>
              <a:t>这些不同的</a:t>
            </a:r>
            <a:r>
              <a:rPr lang="en-US" altLang="zh-CN" sz="1800" dirty="0"/>
              <a:t>RBM</a:t>
            </a:r>
            <a:r>
              <a:rPr lang="zh-CN" altLang="en-US" sz="1800" dirty="0"/>
              <a:t>仅仅是可见单元不同</a:t>
            </a:r>
            <a:r>
              <a:rPr lang="en-US" altLang="zh-CN" sz="1800" dirty="0"/>
              <a:t>, </a:t>
            </a:r>
            <a:r>
              <a:rPr lang="zh-CN" altLang="en-US" sz="1800" dirty="0"/>
              <a:t>因为不同的用户会对不同</a:t>
            </a:r>
            <a:r>
              <a:rPr lang="zh-CN" altLang="en-US" sz="1800" dirty="0"/>
              <a:t>的歌曲打分</a:t>
            </a:r>
            <a:r>
              <a:rPr lang="en-US" altLang="zh-CN" sz="1800" dirty="0"/>
              <a:t>, </a:t>
            </a:r>
            <a:r>
              <a:rPr lang="zh-CN" altLang="en-US" sz="1800" dirty="0"/>
              <a:t>所有的这些</a:t>
            </a:r>
            <a:r>
              <a:rPr lang="en-US" altLang="zh-CN" sz="1800" dirty="0"/>
              <a:t>RBM</a:t>
            </a:r>
            <a:r>
              <a:rPr lang="zh-CN" altLang="en-US" sz="1800" dirty="0"/>
              <a:t>的可见单元共用相同的偏置以及和隐藏单元的连接权重</a:t>
            </a:r>
            <a:r>
              <a:rPr lang="en-US" altLang="zh-CN" sz="1800" dirty="0"/>
              <a:t>W. </a:t>
            </a:r>
            <a:endParaRPr lang="en-US" altLang="zh-CN" sz="1800" dirty="0" smtClean="0"/>
          </a:p>
          <a:p>
            <a:endParaRPr lang="en-US" altLang="zh-CN" sz="1800" dirty="0"/>
          </a:p>
          <a:p>
            <a:r>
              <a:rPr lang="zh-CN" altLang="en-US" sz="1800" dirty="0"/>
              <a:t>如果一个用户没有对第</a:t>
            </a:r>
            <a:r>
              <a:rPr lang="en-US" altLang="zh-CN" sz="1800" dirty="0"/>
              <a:t>j</a:t>
            </a:r>
            <a:r>
              <a:rPr lang="zh-CN" altLang="en-US" sz="1800" dirty="0"/>
              <a:t>个电影评分</a:t>
            </a:r>
            <a:r>
              <a:rPr lang="en-US" altLang="zh-CN" sz="1800" dirty="0"/>
              <a:t>, </a:t>
            </a:r>
            <a:r>
              <a:rPr lang="zh-CN" altLang="en-US" sz="1800" dirty="0"/>
              <a:t>则该用户的</a:t>
            </a:r>
            <a:r>
              <a:rPr lang="en-US" altLang="zh-CN" sz="1800" dirty="0"/>
              <a:t>RBM</a:t>
            </a:r>
            <a:r>
              <a:rPr lang="zh-CN" altLang="en-US" sz="1800" dirty="0"/>
              <a:t>中不存在第</a:t>
            </a:r>
            <a:r>
              <a:rPr lang="en-US" altLang="zh-CN" sz="1800" dirty="0"/>
              <a:t>j</a:t>
            </a:r>
            <a:r>
              <a:rPr lang="zh-CN" altLang="en-US" sz="1800" dirty="0"/>
              <a:t>个</a:t>
            </a:r>
            <a:r>
              <a:rPr lang="en-US" altLang="zh-CN" sz="1800" dirty="0" err="1"/>
              <a:t>softmax</a:t>
            </a:r>
            <a:r>
              <a:rPr lang="zh-CN" altLang="en-US" sz="1800" dirty="0"/>
              <a:t>单元</a:t>
            </a:r>
            <a:r>
              <a:rPr lang="en-US" altLang="zh-CN" sz="1800" dirty="0"/>
              <a:t>.</a:t>
            </a:r>
          </a:p>
          <a:p>
            <a:endParaRPr lang="en-US" altLang="zh-CN" dirty="0" smtClean="0"/>
          </a:p>
        </p:txBody>
      </p:sp>
      <p:pic>
        <p:nvPicPr>
          <p:cNvPr id="37" name="图片 36"/>
          <p:cNvPicPr>
            <a:picLocks noChangeAspect="1"/>
          </p:cNvPicPr>
          <p:nvPr/>
        </p:nvPicPr>
        <p:blipFill>
          <a:blip r:embed="rId2"/>
          <a:stretch>
            <a:fillRect/>
          </a:stretch>
        </p:blipFill>
        <p:spPr>
          <a:xfrm>
            <a:off x="2987824" y="3573016"/>
            <a:ext cx="2605605" cy="2642048"/>
          </a:xfrm>
          <a:prstGeom prst="rect">
            <a:avLst/>
          </a:prstGeom>
        </p:spPr>
      </p:pic>
    </p:spTree>
    <p:extLst>
      <p:ext uri="{BB962C8B-B14F-4D97-AF65-F5344CB8AC3E}">
        <p14:creationId xmlns:p14="http://schemas.microsoft.com/office/powerpoint/2010/main" val="14781687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联系 3"/>
          <p:cNvSpPr/>
          <p:nvPr/>
        </p:nvSpPr>
        <p:spPr>
          <a:xfrm>
            <a:off x="3059832" y="3561831"/>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88" dirty="0"/>
              <a:t>h1</a:t>
            </a:r>
            <a:endParaRPr lang="zh-CN" altLang="en-US" sz="788" dirty="0"/>
          </a:p>
        </p:txBody>
      </p:sp>
      <p:sp>
        <p:nvSpPr>
          <p:cNvPr id="5" name="流程图: 联系 4"/>
          <p:cNvSpPr/>
          <p:nvPr/>
        </p:nvSpPr>
        <p:spPr>
          <a:xfrm>
            <a:off x="4984274" y="4401075"/>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825" dirty="0">
              <a:solidFill>
                <a:prstClr val="black"/>
              </a:solidFill>
            </a:endParaRPr>
          </a:p>
        </p:txBody>
      </p:sp>
      <p:sp>
        <p:nvSpPr>
          <p:cNvPr id="6" name="流程图: 联系 5"/>
          <p:cNvSpPr/>
          <p:nvPr/>
        </p:nvSpPr>
        <p:spPr>
          <a:xfrm>
            <a:off x="2245900" y="4378708"/>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solidFill>
                <a:schemeClr val="tx1"/>
              </a:solidFill>
            </a:endParaRPr>
          </a:p>
        </p:txBody>
      </p:sp>
      <p:sp>
        <p:nvSpPr>
          <p:cNvPr id="7" name="流程图: 联系 6"/>
          <p:cNvSpPr/>
          <p:nvPr/>
        </p:nvSpPr>
        <p:spPr>
          <a:xfrm>
            <a:off x="3572828" y="4402216"/>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825" dirty="0">
              <a:solidFill>
                <a:prstClr val="black"/>
              </a:solidFill>
            </a:endParaRPr>
          </a:p>
        </p:txBody>
      </p:sp>
      <p:sp>
        <p:nvSpPr>
          <p:cNvPr id="8" name="流程图: 联系 7"/>
          <p:cNvSpPr/>
          <p:nvPr/>
        </p:nvSpPr>
        <p:spPr>
          <a:xfrm>
            <a:off x="4085084" y="3561831"/>
            <a:ext cx="342900" cy="3429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788" dirty="0">
                <a:solidFill>
                  <a:prstClr val="white"/>
                </a:solidFill>
              </a:rPr>
              <a:t>h2</a:t>
            </a:r>
            <a:endParaRPr lang="zh-CN" altLang="en-US" sz="788" dirty="0">
              <a:solidFill>
                <a:prstClr val="white"/>
              </a:solidFill>
            </a:endParaRPr>
          </a:p>
        </p:txBody>
      </p:sp>
      <p:cxnSp>
        <p:nvCxnSpPr>
          <p:cNvPr id="9" name="直接连接符 8"/>
          <p:cNvCxnSpPr>
            <a:stCxn id="4" idx="4"/>
            <a:endCxn id="6" idx="6"/>
          </p:cNvCxnSpPr>
          <p:nvPr/>
        </p:nvCxnSpPr>
        <p:spPr>
          <a:xfrm flipH="1">
            <a:off x="2588800" y="3904731"/>
            <a:ext cx="642482" cy="645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4" idx="4"/>
            <a:endCxn id="7" idx="2"/>
          </p:cNvCxnSpPr>
          <p:nvPr/>
        </p:nvCxnSpPr>
        <p:spPr>
          <a:xfrm>
            <a:off x="3231282" y="3904731"/>
            <a:ext cx="341546" cy="668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4" idx="4"/>
            <a:endCxn id="5" idx="2"/>
          </p:cNvCxnSpPr>
          <p:nvPr/>
        </p:nvCxnSpPr>
        <p:spPr>
          <a:xfrm>
            <a:off x="3231282" y="3904731"/>
            <a:ext cx="1752992" cy="667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 idx="4"/>
            <a:endCxn id="6" idx="6"/>
          </p:cNvCxnSpPr>
          <p:nvPr/>
        </p:nvCxnSpPr>
        <p:spPr>
          <a:xfrm flipH="1">
            <a:off x="2588800" y="3904731"/>
            <a:ext cx="1667734" cy="645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 idx="4"/>
            <a:endCxn id="7" idx="6"/>
          </p:cNvCxnSpPr>
          <p:nvPr/>
        </p:nvCxnSpPr>
        <p:spPr>
          <a:xfrm flipH="1">
            <a:off x="3915728" y="3904731"/>
            <a:ext cx="340806" cy="668935"/>
          </a:xfrm>
          <a:prstGeom prst="line">
            <a:avLst/>
          </a:prstGeom>
        </p:spPr>
        <p:style>
          <a:lnRef idx="1">
            <a:schemeClr val="accent1"/>
          </a:lnRef>
          <a:fillRef idx="0">
            <a:schemeClr val="accent1"/>
          </a:fillRef>
          <a:effectRef idx="0">
            <a:schemeClr val="accent1"/>
          </a:effectRef>
          <a:fontRef idx="minor">
            <a:schemeClr val="tx1"/>
          </a:fontRef>
        </p:style>
      </p:cxnSp>
      <p:sp>
        <p:nvSpPr>
          <p:cNvPr id="14" name="流程图: 联系 13"/>
          <p:cNvSpPr/>
          <p:nvPr/>
        </p:nvSpPr>
        <p:spPr>
          <a:xfrm>
            <a:off x="2256229" y="4818134"/>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15" name="流程图: 联系 14"/>
          <p:cNvSpPr/>
          <p:nvPr/>
        </p:nvSpPr>
        <p:spPr>
          <a:xfrm>
            <a:off x="2256229" y="5252956"/>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16" name="流程图: 联系 15"/>
          <p:cNvSpPr/>
          <p:nvPr/>
        </p:nvSpPr>
        <p:spPr>
          <a:xfrm>
            <a:off x="3572828" y="4846318"/>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p>
        </p:txBody>
      </p:sp>
      <p:sp>
        <p:nvSpPr>
          <p:cNvPr id="17" name="流程图: 联系 16"/>
          <p:cNvSpPr/>
          <p:nvPr/>
        </p:nvSpPr>
        <p:spPr>
          <a:xfrm>
            <a:off x="3572828" y="5290421"/>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18" name="流程图: 联系 17"/>
          <p:cNvSpPr/>
          <p:nvPr/>
        </p:nvSpPr>
        <p:spPr>
          <a:xfrm>
            <a:off x="4986341" y="4846318"/>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p>
        </p:txBody>
      </p:sp>
      <p:sp>
        <p:nvSpPr>
          <p:cNvPr id="19" name="流程图: 联系 18"/>
          <p:cNvSpPr/>
          <p:nvPr/>
        </p:nvSpPr>
        <p:spPr>
          <a:xfrm>
            <a:off x="4986341" y="5290421"/>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20" name="圆角矩形 19"/>
          <p:cNvSpPr/>
          <p:nvPr/>
        </p:nvSpPr>
        <p:spPr>
          <a:xfrm>
            <a:off x="2142616" y="3456912"/>
            <a:ext cx="3277860" cy="512285"/>
          </a:xfrm>
          <a:prstGeom prst="roundRect">
            <a:avLst/>
          </a:prstGeom>
          <a:noFill/>
          <a:ln>
            <a:prstDash val="lgDashDotDot"/>
          </a:ln>
        </p:spPr>
        <p:style>
          <a:lnRef idx="2">
            <a:schemeClr val="accent1"/>
          </a:lnRef>
          <a:fillRef idx="1">
            <a:schemeClr val="lt1"/>
          </a:fillRef>
          <a:effectRef idx="0">
            <a:schemeClr val="accent1"/>
          </a:effectRef>
          <a:fontRef idx="minor">
            <a:schemeClr val="dk1"/>
          </a:fontRef>
        </p:style>
        <p:txBody>
          <a:bodyPr rtlCol="0" anchor="ctr"/>
          <a:lstStyle/>
          <a:p>
            <a:r>
              <a:rPr lang="zh-CN" altLang="en-US" dirty="0" smtClean="0"/>
              <a:t>隐藏层</a:t>
            </a:r>
            <a:endParaRPr lang="zh-CN" altLang="en-US" dirty="0"/>
          </a:p>
        </p:txBody>
      </p:sp>
      <p:sp>
        <p:nvSpPr>
          <p:cNvPr id="21" name="圆角矩形 20"/>
          <p:cNvSpPr/>
          <p:nvPr/>
        </p:nvSpPr>
        <p:spPr>
          <a:xfrm>
            <a:off x="2074702" y="4311801"/>
            <a:ext cx="697098" cy="1709487"/>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endParaRPr lang="en-US" altLang="zh-CN" sz="1000" dirty="0" smtClean="0"/>
          </a:p>
          <a:p>
            <a:endParaRPr lang="en-US" altLang="zh-CN" sz="1000" dirty="0"/>
          </a:p>
          <a:p>
            <a:endParaRPr lang="en-US" altLang="zh-CN" sz="1000" dirty="0" smtClean="0"/>
          </a:p>
          <a:p>
            <a:endParaRPr lang="en-US" altLang="zh-CN" sz="1000" dirty="0"/>
          </a:p>
          <a:p>
            <a:endParaRPr lang="en-US" altLang="zh-CN" sz="1000" dirty="0" smtClean="0"/>
          </a:p>
          <a:p>
            <a:endParaRPr lang="en-US" altLang="zh-CN" sz="1000" dirty="0"/>
          </a:p>
          <a:p>
            <a:endParaRPr lang="en-US" altLang="zh-CN" sz="1000" dirty="0" smtClean="0"/>
          </a:p>
          <a:p>
            <a:endParaRPr lang="en-US" altLang="zh-CN" sz="1000" dirty="0"/>
          </a:p>
          <a:p>
            <a:pPr algn="ctr"/>
            <a:r>
              <a:rPr lang="en-US" altLang="zh-CN" sz="1000" dirty="0" smtClean="0"/>
              <a:t>v7</a:t>
            </a:r>
            <a:endParaRPr lang="en-US" altLang="zh-CN" sz="1000" dirty="0" smtClean="0"/>
          </a:p>
          <a:p>
            <a:pPr algn="ctr"/>
            <a:r>
              <a:rPr lang="en-US" altLang="zh-CN" sz="1000" dirty="0" err="1"/>
              <a:t>softmax</a:t>
            </a:r>
            <a:endParaRPr lang="zh-CN" altLang="en-US" sz="1000" dirty="0"/>
          </a:p>
        </p:txBody>
      </p:sp>
      <p:sp>
        <p:nvSpPr>
          <p:cNvPr id="22" name="圆角矩形 21"/>
          <p:cNvSpPr/>
          <p:nvPr/>
        </p:nvSpPr>
        <p:spPr>
          <a:xfrm>
            <a:off x="3347864" y="4327055"/>
            <a:ext cx="714085" cy="1685979"/>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endParaRPr lang="en-US" altLang="zh-CN" sz="1000" dirty="0" smtClean="0">
              <a:solidFill>
                <a:schemeClr val="tx1"/>
              </a:solidFill>
            </a:endParaRPr>
          </a:p>
          <a:p>
            <a:endParaRPr lang="en-US" altLang="zh-CN" sz="1000" dirty="0">
              <a:solidFill>
                <a:schemeClr val="tx1"/>
              </a:solidFill>
            </a:endParaRPr>
          </a:p>
          <a:p>
            <a:endParaRPr lang="en-US" altLang="zh-CN" sz="1000" dirty="0" smtClean="0">
              <a:solidFill>
                <a:schemeClr val="tx1"/>
              </a:solidFill>
            </a:endParaRPr>
          </a:p>
          <a:p>
            <a:endParaRPr lang="en-US" altLang="zh-CN" sz="1000" dirty="0">
              <a:solidFill>
                <a:schemeClr val="tx1"/>
              </a:solidFill>
            </a:endParaRPr>
          </a:p>
          <a:p>
            <a:endParaRPr lang="en-US" altLang="zh-CN" sz="1000" dirty="0" smtClean="0">
              <a:solidFill>
                <a:schemeClr val="tx1"/>
              </a:solidFill>
            </a:endParaRPr>
          </a:p>
          <a:p>
            <a:endParaRPr lang="en-US" altLang="zh-CN" sz="1000" dirty="0">
              <a:solidFill>
                <a:schemeClr val="tx1"/>
              </a:solidFill>
            </a:endParaRPr>
          </a:p>
          <a:p>
            <a:pPr lvl="0" algn="ctr"/>
            <a:endParaRPr lang="en-US" altLang="zh-CN" sz="1000" dirty="0" smtClean="0">
              <a:solidFill>
                <a:schemeClr val="tx1"/>
              </a:solidFill>
            </a:endParaRPr>
          </a:p>
          <a:p>
            <a:pPr lvl="0" algn="ctr"/>
            <a:endParaRPr lang="en-US" altLang="zh-CN" sz="1000" dirty="0">
              <a:solidFill>
                <a:schemeClr val="tx1"/>
              </a:solidFill>
            </a:endParaRPr>
          </a:p>
          <a:p>
            <a:pPr lvl="0" algn="ctr"/>
            <a:r>
              <a:rPr lang="en-US" altLang="zh-CN" sz="1000" dirty="0" smtClean="0">
                <a:solidFill>
                  <a:schemeClr val="tx1"/>
                </a:solidFill>
              </a:rPr>
              <a:t>v6</a:t>
            </a:r>
            <a:endParaRPr lang="en-US" altLang="zh-CN" sz="1000" dirty="0">
              <a:solidFill>
                <a:schemeClr val="tx1"/>
              </a:solidFill>
            </a:endParaRPr>
          </a:p>
          <a:p>
            <a:pPr lvl="0" algn="ctr"/>
            <a:r>
              <a:rPr lang="en-US" altLang="zh-CN" sz="1000" dirty="0" err="1">
                <a:solidFill>
                  <a:schemeClr val="tx1"/>
                </a:solidFill>
              </a:rPr>
              <a:t>softmax</a:t>
            </a:r>
            <a:endParaRPr lang="zh-CN" altLang="en-US" sz="1000" dirty="0">
              <a:solidFill>
                <a:schemeClr val="tx1"/>
              </a:solidFill>
            </a:endParaRPr>
          </a:p>
        </p:txBody>
      </p:sp>
      <p:sp>
        <p:nvSpPr>
          <p:cNvPr id="23" name="圆角矩形 22"/>
          <p:cNvSpPr/>
          <p:nvPr/>
        </p:nvSpPr>
        <p:spPr>
          <a:xfrm>
            <a:off x="4785700" y="4323310"/>
            <a:ext cx="722404" cy="1689724"/>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tLang="zh-CN" sz="1000" dirty="0" smtClean="0">
              <a:solidFill>
                <a:schemeClr val="tx1"/>
              </a:solidFill>
            </a:endParaRPr>
          </a:p>
          <a:p>
            <a:pPr algn="ctr"/>
            <a:endParaRPr lang="en-US" altLang="zh-CN" sz="1000" dirty="0">
              <a:solidFill>
                <a:schemeClr val="tx1"/>
              </a:solidFill>
            </a:endParaRPr>
          </a:p>
          <a:p>
            <a:pPr algn="ctr"/>
            <a:endParaRPr lang="en-US" altLang="zh-CN" sz="1000" dirty="0" smtClean="0">
              <a:solidFill>
                <a:schemeClr val="tx1"/>
              </a:solidFill>
            </a:endParaRPr>
          </a:p>
          <a:p>
            <a:pPr algn="ctr"/>
            <a:endParaRPr lang="en-US" altLang="zh-CN" sz="1000" dirty="0">
              <a:solidFill>
                <a:schemeClr val="tx1"/>
              </a:solidFill>
            </a:endParaRPr>
          </a:p>
          <a:p>
            <a:pPr algn="ctr"/>
            <a:endParaRPr lang="en-US" altLang="zh-CN" sz="1000" dirty="0" smtClean="0">
              <a:solidFill>
                <a:schemeClr val="tx1"/>
              </a:solidFill>
            </a:endParaRPr>
          </a:p>
          <a:p>
            <a:pPr algn="ctr"/>
            <a:endParaRPr lang="en-US" altLang="zh-CN" sz="1000" dirty="0" smtClean="0">
              <a:solidFill>
                <a:schemeClr val="tx1"/>
              </a:solidFill>
            </a:endParaRPr>
          </a:p>
          <a:p>
            <a:pPr algn="ctr"/>
            <a:endParaRPr lang="en-US" altLang="zh-CN" sz="1000" dirty="0" smtClean="0">
              <a:solidFill>
                <a:schemeClr val="tx1"/>
              </a:solidFill>
            </a:endParaRPr>
          </a:p>
          <a:p>
            <a:pPr algn="ctr"/>
            <a:endParaRPr lang="en-US" altLang="zh-CN" sz="1000" dirty="0">
              <a:solidFill>
                <a:schemeClr val="tx1"/>
              </a:solidFill>
            </a:endParaRPr>
          </a:p>
          <a:p>
            <a:pPr lvl="0" algn="ctr"/>
            <a:r>
              <a:rPr lang="en-US" altLang="zh-CN" sz="1000" dirty="0" smtClean="0">
                <a:solidFill>
                  <a:schemeClr val="tx1"/>
                </a:solidFill>
              </a:rPr>
              <a:t>v5</a:t>
            </a:r>
            <a:endParaRPr lang="en-US" altLang="zh-CN" sz="1000" dirty="0">
              <a:solidFill>
                <a:schemeClr val="tx1"/>
              </a:solidFill>
            </a:endParaRPr>
          </a:p>
          <a:p>
            <a:pPr lvl="0" algn="ctr"/>
            <a:r>
              <a:rPr lang="en-US" altLang="zh-CN" sz="1000" dirty="0" err="1">
                <a:solidFill>
                  <a:schemeClr val="tx1"/>
                </a:solidFill>
              </a:rPr>
              <a:t>softmax</a:t>
            </a:r>
            <a:endParaRPr lang="zh-CN" altLang="en-US" sz="1000" dirty="0">
              <a:solidFill>
                <a:schemeClr val="tx1"/>
              </a:solidFill>
            </a:endParaRPr>
          </a:p>
        </p:txBody>
      </p:sp>
      <p:cxnSp>
        <p:nvCxnSpPr>
          <p:cNvPr id="24" name="直接连接符 23"/>
          <p:cNvCxnSpPr>
            <a:stCxn id="4" idx="4"/>
            <a:endCxn id="14" idx="6"/>
          </p:cNvCxnSpPr>
          <p:nvPr/>
        </p:nvCxnSpPr>
        <p:spPr>
          <a:xfrm flipH="1">
            <a:off x="2599129" y="3904731"/>
            <a:ext cx="632153" cy="108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4" idx="4"/>
            <a:endCxn id="15" idx="6"/>
          </p:cNvCxnSpPr>
          <p:nvPr/>
        </p:nvCxnSpPr>
        <p:spPr>
          <a:xfrm flipH="1">
            <a:off x="2599129" y="3904731"/>
            <a:ext cx="632153" cy="1519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 idx="4"/>
            <a:endCxn id="16" idx="2"/>
          </p:cNvCxnSpPr>
          <p:nvPr/>
        </p:nvCxnSpPr>
        <p:spPr>
          <a:xfrm>
            <a:off x="3231282" y="3904731"/>
            <a:ext cx="341546" cy="1113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 idx="4"/>
            <a:endCxn id="17" idx="2"/>
          </p:cNvCxnSpPr>
          <p:nvPr/>
        </p:nvCxnSpPr>
        <p:spPr>
          <a:xfrm>
            <a:off x="3231282" y="3904731"/>
            <a:ext cx="341546" cy="1557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8" idx="4"/>
            <a:endCxn id="16" idx="6"/>
          </p:cNvCxnSpPr>
          <p:nvPr/>
        </p:nvCxnSpPr>
        <p:spPr>
          <a:xfrm flipH="1">
            <a:off x="3915728" y="3904731"/>
            <a:ext cx="340806" cy="1113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8" idx="4"/>
            <a:endCxn id="17" idx="6"/>
          </p:cNvCxnSpPr>
          <p:nvPr/>
        </p:nvCxnSpPr>
        <p:spPr>
          <a:xfrm flipH="1">
            <a:off x="3915728" y="3904731"/>
            <a:ext cx="340806" cy="1557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8" idx="4"/>
            <a:endCxn id="5" idx="2"/>
          </p:cNvCxnSpPr>
          <p:nvPr/>
        </p:nvCxnSpPr>
        <p:spPr>
          <a:xfrm>
            <a:off x="4256534" y="3904731"/>
            <a:ext cx="727740" cy="667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8" idx="4"/>
            <a:endCxn id="18" idx="2"/>
          </p:cNvCxnSpPr>
          <p:nvPr/>
        </p:nvCxnSpPr>
        <p:spPr>
          <a:xfrm>
            <a:off x="4256534" y="3904731"/>
            <a:ext cx="729807" cy="1113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8" idx="4"/>
            <a:endCxn id="19" idx="2"/>
          </p:cNvCxnSpPr>
          <p:nvPr/>
        </p:nvCxnSpPr>
        <p:spPr>
          <a:xfrm>
            <a:off x="4256534" y="3904731"/>
            <a:ext cx="729807" cy="1557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8" idx="4"/>
            <a:endCxn id="14" idx="6"/>
          </p:cNvCxnSpPr>
          <p:nvPr/>
        </p:nvCxnSpPr>
        <p:spPr>
          <a:xfrm flipH="1">
            <a:off x="2599129" y="3904731"/>
            <a:ext cx="1657405" cy="108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8" idx="4"/>
            <a:endCxn id="15" idx="6"/>
          </p:cNvCxnSpPr>
          <p:nvPr/>
        </p:nvCxnSpPr>
        <p:spPr>
          <a:xfrm flipH="1">
            <a:off x="2599129" y="3904731"/>
            <a:ext cx="1657405" cy="15196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 idx="4"/>
            <a:endCxn id="18" idx="2"/>
          </p:cNvCxnSpPr>
          <p:nvPr/>
        </p:nvCxnSpPr>
        <p:spPr>
          <a:xfrm>
            <a:off x="3231282" y="3904731"/>
            <a:ext cx="1755059" cy="1113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 idx="4"/>
            <a:endCxn id="19" idx="2"/>
          </p:cNvCxnSpPr>
          <p:nvPr/>
        </p:nvCxnSpPr>
        <p:spPr>
          <a:xfrm>
            <a:off x="3231282" y="3904731"/>
            <a:ext cx="1755059" cy="1557140"/>
          </a:xfrm>
          <a:prstGeom prst="line">
            <a:avLst/>
          </a:prstGeom>
        </p:spPr>
        <p:style>
          <a:lnRef idx="1">
            <a:schemeClr val="accent1"/>
          </a:lnRef>
          <a:fillRef idx="0">
            <a:schemeClr val="accent1"/>
          </a:fillRef>
          <a:effectRef idx="0">
            <a:schemeClr val="accent1"/>
          </a:effectRef>
          <a:fontRef idx="minor">
            <a:schemeClr val="tx1"/>
          </a:fontRef>
        </p:style>
      </p:cxnSp>
      <p:sp>
        <p:nvSpPr>
          <p:cNvPr id="41" name="流程图: 联系 40"/>
          <p:cNvSpPr/>
          <p:nvPr/>
        </p:nvSpPr>
        <p:spPr>
          <a:xfrm>
            <a:off x="6662883" y="4409635"/>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solidFill>
                <a:schemeClr val="tx1"/>
              </a:solidFill>
            </a:endParaRPr>
          </a:p>
        </p:txBody>
      </p:sp>
      <p:sp>
        <p:nvSpPr>
          <p:cNvPr id="42" name="流程图: 联系 41"/>
          <p:cNvSpPr/>
          <p:nvPr/>
        </p:nvSpPr>
        <p:spPr>
          <a:xfrm>
            <a:off x="6673212" y="4849062"/>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43" name="流程图: 联系 42"/>
          <p:cNvSpPr/>
          <p:nvPr/>
        </p:nvSpPr>
        <p:spPr>
          <a:xfrm>
            <a:off x="6673212" y="5283884"/>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44" name="圆角矩形 43"/>
          <p:cNvSpPr/>
          <p:nvPr/>
        </p:nvSpPr>
        <p:spPr>
          <a:xfrm>
            <a:off x="6418252" y="4293096"/>
            <a:ext cx="862280" cy="1709487"/>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pPr algn="ctr"/>
            <a:r>
              <a:rPr lang="en-US" altLang="zh-CN" sz="1000" dirty="0" smtClean="0"/>
              <a:t>v4</a:t>
            </a:r>
            <a:endParaRPr lang="en-US" altLang="zh-CN" sz="1000" dirty="0"/>
          </a:p>
          <a:p>
            <a:pPr algn="ctr"/>
            <a:r>
              <a:rPr lang="en-US" altLang="zh-CN" sz="1000" dirty="0" err="1"/>
              <a:t>softmax</a:t>
            </a:r>
            <a:endParaRPr lang="zh-CN" altLang="en-US" sz="1000" dirty="0"/>
          </a:p>
          <a:p>
            <a:endParaRPr lang="en-US" altLang="zh-CN" dirty="0"/>
          </a:p>
        </p:txBody>
      </p:sp>
      <p:cxnSp>
        <p:nvCxnSpPr>
          <p:cNvPr id="46" name="直接连接符 45"/>
          <p:cNvCxnSpPr>
            <a:endCxn id="4" idx="6"/>
          </p:cNvCxnSpPr>
          <p:nvPr/>
        </p:nvCxnSpPr>
        <p:spPr>
          <a:xfrm flipH="1" flipV="1">
            <a:off x="3402732" y="3733281"/>
            <a:ext cx="3260151" cy="8478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2" idx="2"/>
            <a:endCxn id="4" idx="6"/>
          </p:cNvCxnSpPr>
          <p:nvPr/>
        </p:nvCxnSpPr>
        <p:spPr>
          <a:xfrm flipH="1" flipV="1">
            <a:off x="3402732" y="3733281"/>
            <a:ext cx="3270480" cy="12872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3" idx="2"/>
            <a:endCxn id="4" idx="6"/>
          </p:cNvCxnSpPr>
          <p:nvPr/>
        </p:nvCxnSpPr>
        <p:spPr>
          <a:xfrm flipH="1" flipV="1">
            <a:off x="3402732" y="3733281"/>
            <a:ext cx="3270480" cy="172205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3" idx="2"/>
            <a:endCxn id="8" idx="6"/>
          </p:cNvCxnSpPr>
          <p:nvPr/>
        </p:nvCxnSpPr>
        <p:spPr>
          <a:xfrm flipH="1" flipV="1">
            <a:off x="4427984" y="3733281"/>
            <a:ext cx="2245228" cy="172205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2" idx="2"/>
            <a:endCxn id="8" idx="6"/>
          </p:cNvCxnSpPr>
          <p:nvPr/>
        </p:nvCxnSpPr>
        <p:spPr>
          <a:xfrm flipH="1" flipV="1">
            <a:off x="4427984" y="3733281"/>
            <a:ext cx="2245228" cy="12872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8" idx="6"/>
          </p:cNvCxnSpPr>
          <p:nvPr/>
        </p:nvCxnSpPr>
        <p:spPr>
          <a:xfrm flipH="1" flipV="1">
            <a:off x="4427984" y="3733281"/>
            <a:ext cx="1965719" cy="84780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3" name="流程图: 联系 62"/>
          <p:cNvSpPr/>
          <p:nvPr/>
        </p:nvSpPr>
        <p:spPr>
          <a:xfrm>
            <a:off x="2269576" y="1461622"/>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solidFill>
                <a:schemeClr val="tx1"/>
              </a:solidFill>
            </a:endParaRPr>
          </a:p>
        </p:txBody>
      </p:sp>
      <p:sp>
        <p:nvSpPr>
          <p:cNvPr id="64" name="流程图: 联系 63"/>
          <p:cNvSpPr/>
          <p:nvPr/>
        </p:nvSpPr>
        <p:spPr>
          <a:xfrm>
            <a:off x="4970166" y="1461622"/>
            <a:ext cx="342900" cy="342900"/>
          </a:xfrm>
          <a:prstGeom prst="flowChartConnector">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825" dirty="0">
              <a:solidFill>
                <a:prstClr val="black"/>
              </a:solidFill>
            </a:endParaRPr>
          </a:p>
        </p:txBody>
      </p:sp>
      <p:sp>
        <p:nvSpPr>
          <p:cNvPr id="65" name="流程图: 联系 64"/>
          <p:cNvSpPr/>
          <p:nvPr/>
        </p:nvSpPr>
        <p:spPr>
          <a:xfrm>
            <a:off x="2279905" y="1901049"/>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66" name="流程图: 联系 65"/>
          <p:cNvSpPr/>
          <p:nvPr/>
        </p:nvSpPr>
        <p:spPr>
          <a:xfrm>
            <a:off x="2279905" y="2335871"/>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67" name="流程图: 联系 66"/>
          <p:cNvSpPr/>
          <p:nvPr/>
        </p:nvSpPr>
        <p:spPr>
          <a:xfrm>
            <a:off x="4970166" y="1905725"/>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p>
        </p:txBody>
      </p:sp>
      <p:sp>
        <p:nvSpPr>
          <p:cNvPr id="68" name="流程图: 联系 67"/>
          <p:cNvSpPr/>
          <p:nvPr/>
        </p:nvSpPr>
        <p:spPr>
          <a:xfrm>
            <a:off x="4970166" y="2349828"/>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71" name="圆角矩形 70"/>
          <p:cNvSpPr/>
          <p:nvPr/>
        </p:nvSpPr>
        <p:spPr>
          <a:xfrm>
            <a:off x="2123728" y="1386462"/>
            <a:ext cx="716716" cy="1709487"/>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endParaRPr lang="en-US" altLang="zh-CN" dirty="0" smtClean="0">
              <a:solidFill>
                <a:schemeClr val="tx1"/>
              </a:solidFill>
            </a:endParaRPr>
          </a:p>
          <a:p>
            <a:endParaRPr lang="en-US" altLang="zh-CN" dirty="0">
              <a:solidFill>
                <a:schemeClr val="tx1"/>
              </a:solidFill>
            </a:endParaRPr>
          </a:p>
          <a:p>
            <a:endParaRPr lang="en-US" altLang="zh-CN" dirty="0" smtClean="0">
              <a:solidFill>
                <a:schemeClr val="tx1"/>
              </a:solidFill>
            </a:endParaRPr>
          </a:p>
          <a:p>
            <a:endParaRPr lang="en-US" altLang="zh-CN" dirty="0">
              <a:solidFill>
                <a:schemeClr val="tx1"/>
              </a:solidFill>
            </a:endParaRPr>
          </a:p>
          <a:p>
            <a:endParaRPr lang="en-US" altLang="zh-CN" dirty="0" smtClean="0">
              <a:solidFill>
                <a:schemeClr val="tx1"/>
              </a:solidFill>
            </a:endParaRPr>
          </a:p>
          <a:p>
            <a:pPr algn="ctr"/>
            <a:r>
              <a:rPr lang="en-US" altLang="zh-CN" sz="1000" dirty="0" smtClean="0">
                <a:solidFill>
                  <a:schemeClr val="tx1"/>
                </a:solidFill>
              </a:rPr>
              <a:t>v1</a:t>
            </a:r>
            <a:endParaRPr lang="en-US" altLang="zh-CN" sz="1000" dirty="0" smtClean="0">
              <a:solidFill>
                <a:schemeClr val="tx1"/>
              </a:solidFill>
            </a:endParaRPr>
          </a:p>
          <a:p>
            <a:pPr algn="ctr"/>
            <a:r>
              <a:rPr lang="en-US" altLang="zh-CN" sz="1000" dirty="0" err="1" smtClean="0">
                <a:solidFill>
                  <a:schemeClr val="tx1"/>
                </a:solidFill>
              </a:rPr>
              <a:t>softmax</a:t>
            </a:r>
            <a:endParaRPr lang="zh-CN" altLang="en-US" sz="1000" dirty="0">
              <a:solidFill>
                <a:schemeClr val="tx1"/>
              </a:solidFill>
            </a:endParaRPr>
          </a:p>
        </p:txBody>
      </p:sp>
      <p:sp>
        <p:nvSpPr>
          <p:cNvPr id="72" name="圆角矩形 71"/>
          <p:cNvSpPr/>
          <p:nvPr/>
        </p:nvSpPr>
        <p:spPr>
          <a:xfrm>
            <a:off x="4716016" y="1386462"/>
            <a:ext cx="846669" cy="1685979"/>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endParaRPr lang="en-US" altLang="zh-CN" sz="1000" dirty="0" smtClean="0">
              <a:solidFill>
                <a:schemeClr val="tx1"/>
              </a:solidFill>
            </a:endParaRPr>
          </a:p>
          <a:p>
            <a:endParaRPr lang="en-US" altLang="zh-CN" sz="1000" dirty="0">
              <a:solidFill>
                <a:schemeClr val="tx1"/>
              </a:solidFill>
            </a:endParaRPr>
          </a:p>
          <a:p>
            <a:endParaRPr lang="en-US" altLang="zh-CN" sz="1000" dirty="0" smtClean="0">
              <a:solidFill>
                <a:schemeClr val="tx1"/>
              </a:solidFill>
            </a:endParaRPr>
          </a:p>
          <a:p>
            <a:endParaRPr lang="en-US" altLang="zh-CN" sz="1000" dirty="0">
              <a:solidFill>
                <a:schemeClr val="tx1"/>
              </a:solidFill>
            </a:endParaRPr>
          </a:p>
          <a:p>
            <a:endParaRPr lang="en-US" altLang="zh-CN" sz="1000" dirty="0" smtClean="0">
              <a:solidFill>
                <a:schemeClr val="tx1"/>
              </a:solidFill>
            </a:endParaRPr>
          </a:p>
          <a:p>
            <a:endParaRPr lang="en-US" altLang="zh-CN" sz="1000" dirty="0" smtClean="0">
              <a:solidFill>
                <a:schemeClr val="tx1"/>
              </a:solidFill>
            </a:endParaRPr>
          </a:p>
          <a:p>
            <a:endParaRPr lang="en-US" altLang="zh-CN" sz="1000" dirty="0">
              <a:solidFill>
                <a:schemeClr val="tx1"/>
              </a:solidFill>
            </a:endParaRPr>
          </a:p>
          <a:p>
            <a:endParaRPr lang="en-US" altLang="zh-CN" sz="1000" dirty="0" smtClean="0">
              <a:solidFill>
                <a:schemeClr val="tx1"/>
              </a:solidFill>
            </a:endParaRPr>
          </a:p>
          <a:p>
            <a:endParaRPr lang="en-US" altLang="zh-CN" sz="1000" dirty="0">
              <a:solidFill>
                <a:schemeClr val="tx1"/>
              </a:solidFill>
            </a:endParaRPr>
          </a:p>
          <a:p>
            <a:endParaRPr lang="en-US" altLang="zh-CN" sz="1000" dirty="0">
              <a:solidFill>
                <a:schemeClr val="tx1"/>
              </a:solidFill>
            </a:endParaRPr>
          </a:p>
          <a:p>
            <a:pPr lvl="0" algn="ctr"/>
            <a:r>
              <a:rPr lang="en-US" altLang="zh-CN" sz="1000" dirty="0" smtClean="0">
                <a:solidFill>
                  <a:schemeClr val="tx1"/>
                </a:solidFill>
              </a:rPr>
              <a:t>v2</a:t>
            </a:r>
            <a:endParaRPr lang="en-US" altLang="zh-CN" sz="1000" dirty="0">
              <a:solidFill>
                <a:schemeClr val="tx1"/>
              </a:solidFill>
            </a:endParaRPr>
          </a:p>
          <a:p>
            <a:pPr lvl="0" algn="ctr"/>
            <a:r>
              <a:rPr lang="en-US" altLang="zh-CN" sz="1000" dirty="0" err="1">
                <a:solidFill>
                  <a:schemeClr val="tx1"/>
                </a:solidFill>
              </a:rPr>
              <a:t>softmax</a:t>
            </a:r>
            <a:endParaRPr lang="zh-CN" altLang="en-US" sz="1000" dirty="0">
              <a:solidFill>
                <a:schemeClr val="tx1"/>
              </a:solidFill>
            </a:endParaRPr>
          </a:p>
        </p:txBody>
      </p:sp>
      <p:sp>
        <p:nvSpPr>
          <p:cNvPr id="75" name="流程图: 联系 74"/>
          <p:cNvSpPr/>
          <p:nvPr/>
        </p:nvSpPr>
        <p:spPr>
          <a:xfrm>
            <a:off x="6671405" y="1506409"/>
            <a:ext cx="342900" cy="342900"/>
          </a:xfrm>
          <a:prstGeom prst="flowChartConnector">
            <a:avLst/>
          </a:prstGeom>
          <a:ln>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825" dirty="0">
              <a:solidFill>
                <a:schemeClr val="tx1"/>
              </a:solidFill>
            </a:endParaRPr>
          </a:p>
        </p:txBody>
      </p:sp>
      <p:sp>
        <p:nvSpPr>
          <p:cNvPr id="76" name="流程图: 联系 75"/>
          <p:cNvSpPr/>
          <p:nvPr/>
        </p:nvSpPr>
        <p:spPr>
          <a:xfrm>
            <a:off x="6681734" y="1945835"/>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77" name="流程图: 联系 76"/>
          <p:cNvSpPr/>
          <p:nvPr/>
        </p:nvSpPr>
        <p:spPr>
          <a:xfrm>
            <a:off x="6681734" y="2380657"/>
            <a:ext cx="342900" cy="342900"/>
          </a:xfrm>
          <a:prstGeom prst="flowChartConnector">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825" dirty="0"/>
          </a:p>
        </p:txBody>
      </p:sp>
      <p:sp>
        <p:nvSpPr>
          <p:cNvPr id="78" name="圆角矩形 77"/>
          <p:cNvSpPr/>
          <p:nvPr/>
        </p:nvSpPr>
        <p:spPr>
          <a:xfrm>
            <a:off x="6499393" y="1416297"/>
            <a:ext cx="766983" cy="1709487"/>
          </a:xfrm>
          <a:prstGeom prst="roundRect">
            <a:avLst/>
          </a:prstGeom>
          <a:noFill/>
          <a:ln>
            <a:solidFill>
              <a:srgbClr val="FFC000"/>
            </a:solidFill>
            <a:prstDash val="lgDashDotDot"/>
          </a:ln>
        </p:spPr>
        <p:style>
          <a:lnRef idx="2">
            <a:schemeClr val="accent1"/>
          </a:lnRef>
          <a:fillRef idx="1">
            <a:schemeClr val="lt1"/>
          </a:fillRef>
          <a:effectRef idx="0">
            <a:schemeClr val="accent1"/>
          </a:effectRef>
          <a:fontRef idx="minor">
            <a:schemeClr val="dk1"/>
          </a:fontRef>
        </p:style>
        <p:txBody>
          <a:bodyPr rtlCol="0" anchor="ctr"/>
          <a:lstStyle/>
          <a:p>
            <a:endParaRPr lang="en-US" altLang="zh-CN" dirty="0" smtClean="0"/>
          </a:p>
          <a:p>
            <a:endParaRPr lang="en-US" altLang="zh-CN" dirty="0"/>
          </a:p>
          <a:p>
            <a:endParaRPr lang="en-US" altLang="zh-CN" dirty="0" smtClean="0"/>
          </a:p>
          <a:p>
            <a:endParaRPr lang="en-US" altLang="zh-CN" dirty="0"/>
          </a:p>
          <a:p>
            <a:endParaRPr lang="en-US" altLang="zh-CN" dirty="0"/>
          </a:p>
          <a:p>
            <a:pPr algn="ctr"/>
            <a:r>
              <a:rPr lang="en-US" altLang="zh-CN" sz="1000" dirty="0" smtClean="0"/>
              <a:t>v3</a:t>
            </a:r>
            <a:endParaRPr lang="en-US" altLang="zh-CN" sz="1000" dirty="0" smtClean="0"/>
          </a:p>
          <a:p>
            <a:pPr algn="ctr"/>
            <a:r>
              <a:rPr lang="en-US" altLang="zh-CN" sz="1000" dirty="0" err="1"/>
              <a:t>softmax</a:t>
            </a:r>
            <a:endParaRPr lang="zh-CN" altLang="en-US" sz="1000" dirty="0"/>
          </a:p>
        </p:txBody>
      </p:sp>
      <p:cxnSp>
        <p:nvCxnSpPr>
          <p:cNvPr id="79" name="直接连接符 78"/>
          <p:cNvCxnSpPr>
            <a:stCxn id="75" idx="2"/>
            <a:endCxn id="8" idx="6"/>
          </p:cNvCxnSpPr>
          <p:nvPr/>
        </p:nvCxnSpPr>
        <p:spPr>
          <a:xfrm flipH="1">
            <a:off x="4427984" y="1677859"/>
            <a:ext cx="2243421" cy="205542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76" idx="2"/>
            <a:endCxn id="8" idx="6"/>
          </p:cNvCxnSpPr>
          <p:nvPr/>
        </p:nvCxnSpPr>
        <p:spPr>
          <a:xfrm flipH="1">
            <a:off x="4427984" y="2117285"/>
            <a:ext cx="2253750" cy="161599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77" idx="2"/>
            <a:endCxn id="8" idx="6"/>
          </p:cNvCxnSpPr>
          <p:nvPr/>
        </p:nvCxnSpPr>
        <p:spPr>
          <a:xfrm flipH="1">
            <a:off x="4427984" y="2552107"/>
            <a:ext cx="2253750" cy="118117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75" idx="2"/>
            <a:endCxn id="4" idx="6"/>
          </p:cNvCxnSpPr>
          <p:nvPr/>
        </p:nvCxnSpPr>
        <p:spPr>
          <a:xfrm flipH="1">
            <a:off x="3402732" y="1677859"/>
            <a:ext cx="3268673" cy="205542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76" idx="2"/>
            <a:endCxn id="4" idx="6"/>
          </p:cNvCxnSpPr>
          <p:nvPr/>
        </p:nvCxnSpPr>
        <p:spPr>
          <a:xfrm flipH="1">
            <a:off x="3402732" y="2117285"/>
            <a:ext cx="3279002" cy="161599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77" idx="2"/>
            <a:endCxn id="4" idx="6"/>
          </p:cNvCxnSpPr>
          <p:nvPr/>
        </p:nvCxnSpPr>
        <p:spPr>
          <a:xfrm flipH="1">
            <a:off x="3402732" y="2552107"/>
            <a:ext cx="3279002" cy="1181174"/>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a:stCxn id="63" idx="6"/>
            <a:endCxn id="4" idx="0"/>
          </p:cNvCxnSpPr>
          <p:nvPr/>
        </p:nvCxnSpPr>
        <p:spPr>
          <a:xfrm>
            <a:off x="2612476" y="1633072"/>
            <a:ext cx="618806" cy="1928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a:stCxn id="65" idx="6"/>
            <a:endCxn id="4" idx="0"/>
          </p:cNvCxnSpPr>
          <p:nvPr/>
        </p:nvCxnSpPr>
        <p:spPr>
          <a:xfrm>
            <a:off x="2622805" y="2072499"/>
            <a:ext cx="608477" cy="1489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a:stCxn id="66" idx="6"/>
            <a:endCxn id="4" idx="0"/>
          </p:cNvCxnSpPr>
          <p:nvPr/>
        </p:nvCxnSpPr>
        <p:spPr>
          <a:xfrm>
            <a:off x="2622805" y="2507321"/>
            <a:ext cx="608477" cy="1054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a:stCxn id="64" idx="2"/>
            <a:endCxn id="4" idx="0"/>
          </p:cNvCxnSpPr>
          <p:nvPr/>
        </p:nvCxnSpPr>
        <p:spPr>
          <a:xfrm flipH="1">
            <a:off x="3231282" y="1633072"/>
            <a:ext cx="1738884" cy="1928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67" idx="2"/>
            <a:endCxn id="4" idx="0"/>
          </p:cNvCxnSpPr>
          <p:nvPr/>
        </p:nvCxnSpPr>
        <p:spPr>
          <a:xfrm flipH="1">
            <a:off x="3231282" y="2077175"/>
            <a:ext cx="1738884" cy="1484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68" idx="2"/>
            <a:endCxn id="4" idx="0"/>
          </p:cNvCxnSpPr>
          <p:nvPr/>
        </p:nvCxnSpPr>
        <p:spPr>
          <a:xfrm flipH="1">
            <a:off x="3231282" y="2521278"/>
            <a:ext cx="1738884" cy="10405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64" idx="2"/>
            <a:endCxn id="8" idx="0"/>
          </p:cNvCxnSpPr>
          <p:nvPr/>
        </p:nvCxnSpPr>
        <p:spPr>
          <a:xfrm flipH="1">
            <a:off x="4256534" y="1633072"/>
            <a:ext cx="713632" cy="1928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a:stCxn id="67" idx="2"/>
            <a:endCxn id="8" idx="0"/>
          </p:cNvCxnSpPr>
          <p:nvPr/>
        </p:nvCxnSpPr>
        <p:spPr>
          <a:xfrm flipH="1">
            <a:off x="4256534" y="2077175"/>
            <a:ext cx="713632" cy="1484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68" idx="2"/>
            <a:endCxn id="8" idx="0"/>
          </p:cNvCxnSpPr>
          <p:nvPr/>
        </p:nvCxnSpPr>
        <p:spPr>
          <a:xfrm flipH="1">
            <a:off x="4256534" y="2521278"/>
            <a:ext cx="713632" cy="10405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a:stCxn id="63" idx="6"/>
            <a:endCxn id="8" idx="0"/>
          </p:cNvCxnSpPr>
          <p:nvPr/>
        </p:nvCxnSpPr>
        <p:spPr>
          <a:xfrm>
            <a:off x="2612476" y="1633072"/>
            <a:ext cx="1644058" cy="19287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65" idx="6"/>
            <a:endCxn id="8" idx="0"/>
          </p:cNvCxnSpPr>
          <p:nvPr/>
        </p:nvCxnSpPr>
        <p:spPr>
          <a:xfrm>
            <a:off x="2622805" y="2072499"/>
            <a:ext cx="1633729" cy="14893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66" idx="6"/>
            <a:endCxn id="8" idx="0"/>
          </p:cNvCxnSpPr>
          <p:nvPr/>
        </p:nvCxnSpPr>
        <p:spPr>
          <a:xfrm>
            <a:off x="2622805" y="2507321"/>
            <a:ext cx="1633729" cy="1054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1445965" y="1312574"/>
            <a:ext cx="4180901" cy="191693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r>
              <a:rPr lang="zh-CN" altLang="en-US" sz="1400" dirty="0" smtClean="0"/>
              <a:t>用户</a:t>
            </a:r>
            <a:r>
              <a:rPr lang="en-US" altLang="zh-CN" sz="1400" dirty="0" smtClean="0"/>
              <a:t>1</a:t>
            </a:r>
            <a:endParaRPr lang="zh-CN" altLang="en-US" sz="1400" dirty="0"/>
          </a:p>
        </p:txBody>
      </p:sp>
      <p:sp>
        <p:nvSpPr>
          <p:cNvPr id="174" name="矩形 173"/>
          <p:cNvSpPr/>
          <p:nvPr/>
        </p:nvSpPr>
        <p:spPr>
          <a:xfrm>
            <a:off x="6142936" y="1312574"/>
            <a:ext cx="1412913" cy="2351440"/>
          </a:xfrm>
          <a:prstGeom prst="rect">
            <a:avLst/>
          </a:prstGeom>
          <a:no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endParaRPr lang="en-US" altLang="zh-CN" dirty="0"/>
          </a:p>
          <a:p>
            <a:pPr algn="ctr"/>
            <a:endParaRPr lang="en-US" altLang="zh-CN" dirty="0" smtClean="0"/>
          </a:p>
          <a:p>
            <a:pPr algn="ctr"/>
            <a:r>
              <a:rPr lang="zh-CN" altLang="en-US" sz="1400" dirty="0" smtClean="0"/>
              <a:t>用户</a:t>
            </a:r>
            <a:r>
              <a:rPr lang="en-US" altLang="zh-CN" sz="1400" dirty="0" smtClean="0"/>
              <a:t>2</a:t>
            </a:r>
            <a:endParaRPr lang="zh-CN" altLang="en-US" sz="1400" dirty="0"/>
          </a:p>
        </p:txBody>
      </p:sp>
      <p:sp>
        <p:nvSpPr>
          <p:cNvPr id="175" name="矩形 174"/>
          <p:cNvSpPr/>
          <p:nvPr/>
        </p:nvSpPr>
        <p:spPr>
          <a:xfrm>
            <a:off x="6133126" y="3813864"/>
            <a:ext cx="1412913" cy="2351440"/>
          </a:xfrm>
          <a:prstGeom prst="rect">
            <a:avLst/>
          </a:prstGeom>
          <a:no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178" name="矩形 177"/>
          <p:cNvSpPr/>
          <p:nvPr/>
        </p:nvSpPr>
        <p:spPr>
          <a:xfrm>
            <a:off x="6523100" y="3910624"/>
            <a:ext cx="643125" cy="307777"/>
          </a:xfrm>
          <a:prstGeom prst="rect">
            <a:avLst/>
          </a:prstGeom>
        </p:spPr>
        <p:txBody>
          <a:bodyPr wrap="none">
            <a:spAutoFit/>
          </a:bodyPr>
          <a:lstStyle/>
          <a:p>
            <a:pPr algn="ctr"/>
            <a:r>
              <a:rPr lang="zh-CN" altLang="en-US" sz="1400" dirty="0" smtClean="0"/>
              <a:t>用户</a:t>
            </a:r>
            <a:r>
              <a:rPr lang="en-US" altLang="zh-CN" sz="1400" dirty="0"/>
              <a:t>3</a:t>
            </a:r>
            <a:endParaRPr lang="zh-CN" altLang="en-US" sz="1400" dirty="0"/>
          </a:p>
        </p:txBody>
      </p:sp>
      <p:sp>
        <p:nvSpPr>
          <p:cNvPr id="179" name="矩形 178"/>
          <p:cNvSpPr/>
          <p:nvPr/>
        </p:nvSpPr>
        <p:spPr>
          <a:xfrm>
            <a:off x="1444075" y="4227444"/>
            <a:ext cx="4180901" cy="1916935"/>
          </a:xfrm>
          <a:prstGeom prst="rect">
            <a:avLst/>
          </a:prstGeom>
          <a:noFill/>
          <a:ln>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1400" dirty="0" smtClean="0"/>
              <a:t>用户</a:t>
            </a:r>
            <a:r>
              <a:rPr lang="en-US" altLang="zh-CN" sz="1400" dirty="0"/>
              <a:t>4</a:t>
            </a:r>
            <a:endParaRPr lang="zh-CN" altLang="en-US" sz="1400" dirty="0"/>
          </a:p>
        </p:txBody>
      </p:sp>
      <p:sp>
        <p:nvSpPr>
          <p:cNvPr id="80" name="标题 1"/>
          <p:cNvSpPr>
            <a:spLocks noGrp="1"/>
          </p:cNvSpPr>
          <p:nvPr>
            <p:ph type="title"/>
          </p:nvPr>
        </p:nvSpPr>
        <p:spPr>
          <a:xfrm>
            <a:off x="304800" y="152400"/>
            <a:ext cx="8458200" cy="563563"/>
          </a:xfrm>
        </p:spPr>
        <p:txBody>
          <a:bodyPr/>
          <a:lstStyle/>
          <a:p>
            <a:r>
              <a:rPr lang="zh-CN" altLang="en-US" dirty="0" smtClean="0"/>
              <a:t>基于受限的玻尔兹曼机的案例</a:t>
            </a:r>
            <a:endParaRPr lang="zh-CN" altLang="en-US" dirty="0"/>
          </a:p>
        </p:txBody>
      </p:sp>
    </p:spTree>
    <p:extLst>
      <p:ext uri="{BB962C8B-B14F-4D97-AF65-F5344CB8AC3E}">
        <p14:creationId xmlns:p14="http://schemas.microsoft.com/office/powerpoint/2010/main" val="205489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fill="hold"/>
                                        <p:tgtEl>
                                          <p:spTgt spid="65"/>
                                        </p:tgtEl>
                                        <p:attrNameLst>
                                          <p:attrName>ppt_x</p:attrName>
                                        </p:attrNameLst>
                                      </p:cBhvr>
                                      <p:tavLst>
                                        <p:tav tm="0">
                                          <p:val>
                                            <p:strVal val="#ppt_x"/>
                                          </p:val>
                                        </p:tav>
                                        <p:tav tm="100000">
                                          <p:val>
                                            <p:strVal val="#ppt_x"/>
                                          </p:val>
                                        </p:tav>
                                      </p:tavLst>
                                    </p:anim>
                                    <p:anim calcmode="lin" valueType="num">
                                      <p:cBhvr additive="base">
                                        <p:cTn id="16" dur="500" fill="hold"/>
                                        <p:tgtEl>
                                          <p:spTgt spid="65"/>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500" fill="hold"/>
                                        <p:tgtEl>
                                          <p:spTgt spid="66"/>
                                        </p:tgtEl>
                                        <p:attrNameLst>
                                          <p:attrName>ppt_x</p:attrName>
                                        </p:attrNameLst>
                                      </p:cBhvr>
                                      <p:tavLst>
                                        <p:tav tm="0">
                                          <p:val>
                                            <p:strVal val="#ppt_x"/>
                                          </p:val>
                                        </p:tav>
                                        <p:tav tm="100000">
                                          <p:val>
                                            <p:strVal val="#ppt_x"/>
                                          </p:val>
                                        </p:tav>
                                      </p:tavLst>
                                    </p:anim>
                                    <p:anim calcmode="lin" valueType="num">
                                      <p:cBhvr additive="base">
                                        <p:cTn id="20" dur="500" fill="hold"/>
                                        <p:tgtEl>
                                          <p:spTgt spid="66"/>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fill="hold"/>
                                        <p:tgtEl>
                                          <p:spTgt spid="68"/>
                                        </p:tgtEl>
                                        <p:attrNameLst>
                                          <p:attrName>ppt_x</p:attrName>
                                        </p:attrNameLst>
                                      </p:cBhvr>
                                      <p:tavLst>
                                        <p:tav tm="0">
                                          <p:val>
                                            <p:strVal val="#ppt_x"/>
                                          </p:val>
                                        </p:tav>
                                        <p:tav tm="100000">
                                          <p:val>
                                            <p:strVal val="#ppt_x"/>
                                          </p:val>
                                        </p:tav>
                                      </p:tavLst>
                                    </p:anim>
                                    <p:anim calcmode="lin" valueType="num">
                                      <p:cBhvr additive="base">
                                        <p:cTn id="28" dur="500" fill="hold"/>
                                        <p:tgtEl>
                                          <p:spTgt spid="68"/>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anim calcmode="lin" valueType="num">
                                      <p:cBhvr additive="base">
                                        <p:cTn id="31" dur="500" fill="hold"/>
                                        <p:tgtEl>
                                          <p:spTgt spid="71"/>
                                        </p:tgtEl>
                                        <p:attrNameLst>
                                          <p:attrName>ppt_x</p:attrName>
                                        </p:attrNameLst>
                                      </p:cBhvr>
                                      <p:tavLst>
                                        <p:tav tm="0">
                                          <p:val>
                                            <p:strVal val="#ppt_x"/>
                                          </p:val>
                                        </p:tav>
                                        <p:tav tm="100000">
                                          <p:val>
                                            <p:strVal val="#ppt_x"/>
                                          </p:val>
                                        </p:tav>
                                      </p:tavLst>
                                    </p:anim>
                                    <p:anim calcmode="lin" valueType="num">
                                      <p:cBhvr additive="base">
                                        <p:cTn id="32" dur="500" fill="hold"/>
                                        <p:tgtEl>
                                          <p:spTgt spid="71"/>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ppt_x"/>
                                          </p:val>
                                        </p:tav>
                                        <p:tav tm="100000">
                                          <p:val>
                                            <p:strVal val="#ppt_x"/>
                                          </p:val>
                                        </p:tav>
                                      </p:tavLst>
                                    </p:anim>
                                    <p:anim calcmode="lin" valueType="num">
                                      <p:cBhvr additive="base">
                                        <p:cTn id="36" dur="500" fill="hold"/>
                                        <p:tgtEl>
                                          <p:spTgt spid="7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anim calcmode="lin" valueType="num">
                                      <p:cBhvr additive="base">
                                        <p:cTn id="39" dur="500" fill="hold"/>
                                        <p:tgtEl>
                                          <p:spTgt spid="115"/>
                                        </p:tgtEl>
                                        <p:attrNameLst>
                                          <p:attrName>ppt_x</p:attrName>
                                        </p:attrNameLst>
                                      </p:cBhvr>
                                      <p:tavLst>
                                        <p:tav tm="0">
                                          <p:val>
                                            <p:strVal val="#ppt_x"/>
                                          </p:val>
                                        </p:tav>
                                        <p:tav tm="100000">
                                          <p:val>
                                            <p:strVal val="#ppt_x"/>
                                          </p:val>
                                        </p:tav>
                                      </p:tavLst>
                                    </p:anim>
                                    <p:anim calcmode="lin" valueType="num">
                                      <p:cBhvr additive="base">
                                        <p:cTn id="40" dur="500" fill="hold"/>
                                        <p:tgtEl>
                                          <p:spTgt spid="115"/>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anim calcmode="lin" valueType="num">
                                      <p:cBhvr additive="base">
                                        <p:cTn id="43" dur="500" fill="hold"/>
                                        <p:tgtEl>
                                          <p:spTgt spid="118"/>
                                        </p:tgtEl>
                                        <p:attrNameLst>
                                          <p:attrName>ppt_x</p:attrName>
                                        </p:attrNameLst>
                                      </p:cBhvr>
                                      <p:tavLst>
                                        <p:tav tm="0">
                                          <p:val>
                                            <p:strVal val="#ppt_x"/>
                                          </p:val>
                                        </p:tav>
                                        <p:tav tm="100000">
                                          <p:val>
                                            <p:strVal val="#ppt_x"/>
                                          </p:val>
                                        </p:tav>
                                      </p:tavLst>
                                    </p:anim>
                                    <p:anim calcmode="lin" valueType="num">
                                      <p:cBhvr additive="base">
                                        <p:cTn id="44" dur="500" fill="hold"/>
                                        <p:tgtEl>
                                          <p:spTgt spid="118"/>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0"/>
                                  </p:stCondLst>
                                  <p:childTnLst>
                                    <p:set>
                                      <p:cBhvr>
                                        <p:cTn id="46" dur="1" fill="hold">
                                          <p:stCondLst>
                                            <p:cond delay="0"/>
                                          </p:stCondLst>
                                        </p:cTn>
                                        <p:tgtEl>
                                          <p:spTgt spid="121"/>
                                        </p:tgtEl>
                                        <p:attrNameLst>
                                          <p:attrName>style.visibility</p:attrName>
                                        </p:attrNameLst>
                                      </p:cBhvr>
                                      <p:to>
                                        <p:strVal val="visible"/>
                                      </p:to>
                                    </p:set>
                                    <p:anim calcmode="lin" valueType="num">
                                      <p:cBhvr additive="base">
                                        <p:cTn id="47" dur="500" fill="hold"/>
                                        <p:tgtEl>
                                          <p:spTgt spid="121"/>
                                        </p:tgtEl>
                                        <p:attrNameLst>
                                          <p:attrName>ppt_x</p:attrName>
                                        </p:attrNameLst>
                                      </p:cBhvr>
                                      <p:tavLst>
                                        <p:tav tm="0">
                                          <p:val>
                                            <p:strVal val="#ppt_x"/>
                                          </p:val>
                                        </p:tav>
                                        <p:tav tm="100000">
                                          <p:val>
                                            <p:strVal val="#ppt_x"/>
                                          </p:val>
                                        </p:tav>
                                      </p:tavLst>
                                    </p:anim>
                                    <p:anim calcmode="lin" valueType="num">
                                      <p:cBhvr additive="base">
                                        <p:cTn id="48" dur="500" fill="hold"/>
                                        <p:tgtEl>
                                          <p:spTgt spid="121"/>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124"/>
                                        </p:tgtEl>
                                        <p:attrNameLst>
                                          <p:attrName>style.visibility</p:attrName>
                                        </p:attrNameLst>
                                      </p:cBhvr>
                                      <p:to>
                                        <p:strVal val="visible"/>
                                      </p:to>
                                    </p:set>
                                    <p:anim calcmode="lin" valueType="num">
                                      <p:cBhvr additive="base">
                                        <p:cTn id="51" dur="500" fill="hold"/>
                                        <p:tgtEl>
                                          <p:spTgt spid="124"/>
                                        </p:tgtEl>
                                        <p:attrNameLst>
                                          <p:attrName>ppt_x</p:attrName>
                                        </p:attrNameLst>
                                      </p:cBhvr>
                                      <p:tavLst>
                                        <p:tav tm="0">
                                          <p:val>
                                            <p:strVal val="#ppt_x"/>
                                          </p:val>
                                        </p:tav>
                                        <p:tav tm="100000">
                                          <p:val>
                                            <p:strVal val="#ppt_x"/>
                                          </p:val>
                                        </p:tav>
                                      </p:tavLst>
                                    </p:anim>
                                    <p:anim calcmode="lin" valueType="num">
                                      <p:cBhvr additive="base">
                                        <p:cTn id="52" dur="500" fill="hold"/>
                                        <p:tgtEl>
                                          <p:spTgt spid="124"/>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128"/>
                                        </p:tgtEl>
                                        <p:attrNameLst>
                                          <p:attrName>style.visibility</p:attrName>
                                        </p:attrNameLst>
                                      </p:cBhvr>
                                      <p:to>
                                        <p:strVal val="visible"/>
                                      </p:to>
                                    </p:set>
                                    <p:anim calcmode="lin" valueType="num">
                                      <p:cBhvr additive="base">
                                        <p:cTn id="55" dur="500" fill="hold"/>
                                        <p:tgtEl>
                                          <p:spTgt spid="128"/>
                                        </p:tgtEl>
                                        <p:attrNameLst>
                                          <p:attrName>ppt_x</p:attrName>
                                        </p:attrNameLst>
                                      </p:cBhvr>
                                      <p:tavLst>
                                        <p:tav tm="0">
                                          <p:val>
                                            <p:strVal val="#ppt_x"/>
                                          </p:val>
                                        </p:tav>
                                        <p:tav tm="100000">
                                          <p:val>
                                            <p:strVal val="#ppt_x"/>
                                          </p:val>
                                        </p:tav>
                                      </p:tavLst>
                                    </p:anim>
                                    <p:anim calcmode="lin" valueType="num">
                                      <p:cBhvr additive="base">
                                        <p:cTn id="56" dur="500" fill="hold"/>
                                        <p:tgtEl>
                                          <p:spTgt spid="128"/>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131"/>
                                        </p:tgtEl>
                                        <p:attrNameLst>
                                          <p:attrName>style.visibility</p:attrName>
                                        </p:attrNameLst>
                                      </p:cBhvr>
                                      <p:to>
                                        <p:strVal val="visible"/>
                                      </p:to>
                                    </p:set>
                                    <p:anim calcmode="lin" valueType="num">
                                      <p:cBhvr additive="base">
                                        <p:cTn id="59" dur="500" fill="hold"/>
                                        <p:tgtEl>
                                          <p:spTgt spid="131"/>
                                        </p:tgtEl>
                                        <p:attrNameLst>
                                          <p:attrName>ppt_x</p:attrName>
                                        </p:attrNameLst>
                                      </p:cBhvr>
                                      <p:tavLst>
                                        <p:tav tm="0">
                                          <p:val>
                                            <p:strVal val="#ppt_x"/>
                                          </p:val>
                                        </p:tav>
                                        <p:tav tm="100000">
                                          <p:val>
                                            <p:strVal val="#ppt_x"/>
                                          </p:val>
                                        </p:tav>
                                      </p:tavLst>
                                    </p:anim>
                                    <p:anim calcmode="lin" valueType="num">
                                      <p:cBhvr additive="base">
                                        <p:cTn id="60" dur="500" fill="hold"/>
                                        <p:tgtEl>
                                          <p:spTgt spid="131"/>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134"/>
                                        </p:tgtEl>
                                        <p:attrNameLst>
                                          <p:attrName>style.visibility</p:attrName>
                                        </p:attrNameLst>
                                      </p:cBhvr>
                                      <p:to>
                                        <p:strVal val="visible"/>
                                      </p:to>
                                    </p:set>
                                    <p:anim calcmode="lin" valueType="num">
                                      <p:cBhvr additive="base">
                                        <p:cTn id="63" dur="500" fill="hold"/>
                                        <p:tgtEl>
                                          <p:spTgt spid="134"/>
                                        </p:tgtEl>
                                        <p:attrNameLst>
                                          <p:attrName>ppt_x</p:attrName>
                                        </p:attrNameLst>
                                      </p:cBhvr>
                                      <p:tavLst>
                                        <p:tav tm="0">
                                          <p:val>
                                            <p:strVal val="#ppt_x"/>
                                          </p:val>
                                        </p:tav>
                                        <p:tav tm="100000">
                                          <p:val>
                                            <p:strVal val="#ppt_x"/>
                                          </p:val>
                                        </p:tav>
                                      </p:tavLst>
                                    </p:anim>
                                    <p:anim calcmode="lin" valueType="num">
                                      <p:cBhvr additive="base">
                                        <p:cTn id="64" dur="500" fill="hold"/>
                                        <p:tgtEl>
                                          <p:spTgt spid="134"/>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137"/>
                                        </p:tgtEl>
                                        <p:attrNameLst>
                                          <p:attrName>style.visibility</p:attrName>
                                        </p:attrNameLst>
                                      </p:cBhvr>
                                      <p:to>
                                        <p:strVal val="visible"/>
                                      </p:to>
                                    </p:set>
                                    <p:anim calcmode="lin" valueType="num">
                                      <p:cBhvr additive="base">
                                        <p:cTn id="67" dur="500" fill="hold"/>
                                        <p:tgtEl>
                                          <p:spTgt spid="137"/>
                                        </p:tgtEl>
                                        <p:attrNameLst>
                                          <p:attrName>ppt_x</p:attrName>
                                        </p:attrNameLst>
                                      </p:cBhvr>
                                      <p:tavLst>
                                        <p:tav tm="0">
                                          <p:val>
                                            <p:strVal val="#ppt_x"/>
                                          </p:val>
                                        </p:tav>
                                        <p:tav tm="100000">
                                          <p:val>
                                            <p:strVal val="#ppt_x"/>
                                          </p:val>
                                        </p:tav>
                                      </p:tavLst>
                                    </p:anim>
                                    <p:anim calcmode="lin" valueType="num">
                                      <p:cBhvr additive="base">
                                        <p:cTn id="68" dur="500" fill="hold"/>
                                        <p:tgtEl>
                                          <p:spTgt spid="137"/>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140"/>
                                        </p:tgtEl>
                                        <p:attrNameLst>
                                          <p:attrName>style.visibility</p:attrName>
                                        </p:attrNameLst>
                                      </p:cBhvr>
                                      <p:to>
                                        <p:strVal val="visible"/>
                                      </p:to>
                                    </p:set>
                                    <p:anim calcmode="lin" valueType="num">
                                      <p:cBhvr additive="base">
                                        <p:cTn id="71" dur="500" fill="hold"/>
                                        <p:tgtEl>
                                          <p:spTgt spid="140"/>
                                        </p:tgtEl>
                                        <p:attrNameLst>
                                          <p:attrName>ppt_x</p:attrName>
                                        </p:attrNameLst>
                                      </p:cBhvr>
                                      <p:tavLst>
                                        <p:tav tm="0">
                                          <p:val>
                                            <p:strVal val="#ppt_x"/>
                                          </p:val>
                                        </p:tav>
                                        <p:tav tm="100000">
                                          <p:val>
                                            <p:strVal val="#ppt_x"/>
                                          </p:val>
                                        </p:tav>
                                      </p:tavLst>
                                    </p:anim>
                                    <p:anim calcmode="lin" valueType="num">
                                      <p:cBhvr additive="base">
                                        <p:cTn id="72" dur="500" fill="hold"/>
                                        <p:tgtEl>
                                          <p:spTgt spid="140"/>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143"/>
                                        </p:tgtEl>
                                        <p:attrNameLst>
                                          <p:attrName>style.visibility</p:attrName>
                                        </p:attrNameLst>
                                      </p:cBhvr>
                                      <p:to>
                                        <p:strVal val="visible"/>
                                      </p:to>
                                    </p:set>
                                    <p:anim calcmode="lin" valueType="num">
                                      <p:cBhvr additive="base">
                                        <p:cTn id="75" dur="500" fill="hold"/>
                                        <p:tgtEl>
                                          <p:spTgt spid="143"/>
                                        </p:tgtEl>
                                        <p:attrNameLst>
                                          <p:attrName>ppt_x</p:attrName>
                                        </p:attrNameLst>
                                      </p:cBhvr>
                                      <p:tavLst>
                                        <p:tav tm="0">
                                          <p:val>
                                            <p:strVal val="#ppt_x"/>
                                          </p:val>
                                        </p:tav>
                                        <p:tav tm="100000">
                                          <p:val>
                                            <p:strVal val="#ppt_x"/>
                                          </p:val>
                                        </p:tav>
                                      </p:tavLst>
                                    </p:anim>
                                    <p:anim calcmode="lin" valueType="num">
                                      <p:cBhvr additive="base">
                                        <p:cTn id="76" dur="500" fill="hold"/>
                                        <p:tgtEl>
                                          <p:spTgt spid="143"/>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146"/>
                                        </p:tgtEl>
                                        <p:attrNameLst>
                                          <p:attrName>style.visibility</p:attrName>
                                        </p:attrNameLst>
                                      </p:cBhvr>
                                      <p:to>
                                        <p:strVal val="visible"/>
                                      </p:to>
                                    </p:set>
                                    <p:anim calcmode="lin" valueType="num">
                                      <p:cBhvr additive="base">
                                        <p:cTn id="79" dur="500" fill="hold"/>
                                        <p:tgtEl>
                                          <p:spTgt spid="146"/>
                                        </p:tgtEl>
                                        <p:attrNameLst>
                                          <p:attrName>ppt_x</p:attrName>
                                        </p:attrNameLst>
                                      </p:cBhvr>
                                      <p:tavLst>
                                        <p:tav tm="0">
                                          <p:val>
                                            <p:strVal val="#ppt_x"/>
                                          </p:val>
                                        </p:tav>
                                        <p:tav tm="100000">
                                          <p:val>
                                            <p:strVal val="#ppt_x"/>
                                          </p:val>
                                        </p:tav>
                                      </p:tavLst>
                                    </p:anim>
                                    <p:anim calcmode="lin" valueType="num">
                                      <p:cBhvr additive="base">
                                        <p:cTn id="80" dur="500" fill="hold"/>
                                        <p:tgtEl>
                                          <p:spTgt spid="146"/>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149"/>
                                        </p:tgtEl>
                                        <p:attrNameLst>
                                          <p:attrName>style.visibility</p:attrName>
                                        </p:attrNameLst>
                                      </p:cBhvr>
                                      <p:to>
                                        <p:strVal val="visible"/>
                                      </p:to>
                                    </p:set>
                                    <p:anim calcmode="lin" valueType="num">
                                      <p:cBhvr additive="base">
                                        <p:cTn id="83" dur="500" fill="hold"/>
                                        <p:tgtEl>
                                          <p:spTgt spid="149"/>
                                        </p:tgtEl>
                                        <p:attrNameLst>
                                          <p:attrName>ppt_x</p:attrName>
                                        </p:attrNameLst>
                                      </p:cBhvr>
                                      <p:tavLst>
                                        <p:tav tm="0">
                                          <p:val>
                                            <p:strVal val="#ppt_x"/>
                                          </p:val>
                                        </p:tav>
                                        <p:tav tm="100000">
                                          <p:val>
                                            <p:strVal val="#ppt_x"/>
                                          </p:val>
                                        </p:tav>
                                      </p:tavLst>
                                    </p:anim>
                                    <p:anim calcmode="lin" valueType="num">
                                      <p:cBhvr additive="base">
                                        <p:cTn id="84" dur="500" fill="hold"/>
                                        <p:tgtEl>
                                          <p:spTgt spid="149"/>
                                        </p:tgtEl>
                                        <p:attrNameLst>
                                          <p:attrName>ppt_y</p:attrName>
                                        </p:attrNameLst>
                                      </p:cBhvr>
                                      <p:tavLst>
                                        <p:tav tm="0">
                                          <p:val>
                                            <p:strVal val="0-#ppt_h/2"/>
                                          </p:val>
                                        </p:tav>
                                        <p:tav tm="100000">
                                          <p:val>
                                            <p:strVal val="#ppt_y"/>
                                          </p:val>
                                        </p:tav>
                                      </p:tavLst>
                                    </p:anim>
                                  </p:childTnLst>
                                </p:cTn>
                              </p:par>
                              <p:par>
                                <p:cTn id="85" presetID="2" presetClass="entr" presetSubtype="1" fill="hold" grpId="0" nodeType="withEffect">
                                  <p:stCondLst>
                                    <p:cond delay="0"/>
                                  </p:stCondLst>
                                  <p:childTnLst>
                                    <p:set>
                                      <p:cBhvr>
                                        <p:cTn id="86" dur="1" fill="hold">
                                          <p:stCondLst>
                                            <p:cond delay="0"/>
                                          </p:stCondLst>
                                        </p:cTn>
                                        <p:tgtEl>
                                          <p:spTgt spid="173"/>
                                        </p:tgtEl>
                                        <p:attrNameLst>
                                          <p:attrName>style.visibility</p:attrName>
                                        </p:attrNameLst>
                                      </p:cBhvr>
                                      <p:to>
                                        <p:strVal val="visible"/>
                                      </p:to>
                                    </p:set>
                                    <p:anim calcmode="lin" valueType="num">
                                      <p:cBhvr additive="base">
                                        <p:cTn id="87" dur="500" fill="hold"/>
                                        <p:tgtEl>
                                          <p:spTgt spid="173"/>
                                        </p:tgtEl>
                                        <p:attrNameLst>
                                          <p:attrName>ppt_x</p:attrName>
                                        </p:attrNameLst>
                                      </p:cBhvr>
                                      <p:tavLst>
                                        <p:tav tm="0">
                                          <p:val>
                                            <p:strVal val="#ppt_x"/>
                                          </p:val>
                                        </p:tav>
                                        <p:tav tm="100000">
                                          <p:val>
                                            <p:strVal val="#ppt_x"/>
                                          </p:val>
                                        </p:tav>
                                      </p:tavLst>
                                    </p:anim>
                                    <p:anim calcmode="lin" valueType="num">
                                      <p:cBhvr additive="base">
                                        <p:cTn id="88" dur="500" fill="hold"/>
                                        <p:tgtEl>
                                          <p:spTgt spid="173"/>
                                        </p:tgtEl>
                                        <p:attrNameLst>
                                          <p:attrName>ppt_y</p:attrName>
                                        </p:attrNameLst>
                                      </p:cBhvr>
                                      <p:tavLst>
                                        <p:tav tm="0">
                                          <p:val>
                                            <p:strVal val="0-#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75"/>
                                        </p:tgtEl>
                                        <p:attrNameLst>
                                          <p:attrName>style.visibility</p:attrName>
                                        </p:attrNameLst>
                                      </p:cBhvr>
                                      <p:to>
                                        <p:strVal val="visible"/>
                                      </p:to>
                                    </p:set>
                                    <p:anim calcmode="lin" valueType="num">
                                      <p:cBhvr additive="base">
                                        <p:cTn id="93" dur="500" fill="hold"/>
                                        <p:tgtEl>
                                          <p:spTgt spid="75"/>
                                        </p:tgtEl>
                                        <p:attrNameLst>
                                          <p:attrName>ppt_x</p:attrName>
                                        </p:attrNameLst>
                                      </p:cBhvr>
                                      <p:tavLst>
                                        <p:tav tm="0">
                                          <p:val>
                                            <p:strVal val="#ppt_x"/>
                                          </p:val>
                                        </p:tav>
                                        <p:tav tm="100000">
                                          <p:val>
                                            <p:strVal val="#ppt_x"/>
                                          </p:val>
                                        </p:tav>
                                      </p:tavLst>
                                    </p:anim>
                                    <p:anim calcmode="lin" valueType="num">
                                      <p:cBhvr additive="base">
                                        <p:cTn id="94" dur="500" fill="hold"/>
                                        <p:tgtEl>
                                          <p:spTgt spid="75"/>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76"/>
                                        </p:tgtEl>
                                        <p:attrNameLst>
                                          <p:attrName>style.visibility</p:attrName>
                                        </p:attrNameLst>
                                      </p:cBhvr>
                                      <p:to>
                                        <p:strVal val="visible"/>
                                      </p:to>
                                    </p:set>
                                    <p:anim calcmode="lin" valueType="num">
                                      <p:cBhvr additive="base">
                                        <p:cTn id="97" dur="500" fill="hold"/>
                                        <p:tgtEl>
                                          <p:spTgt spid="76"/>
                                        </p:tgtEl>
                                        <p:attrNameLst>
                                          <p:attrName>ppt_x</p:attrName>
                                        </p:attrNameLst>
                                      </p:cBhvr>
                                      <p:tavLst>
                                        <p:tav tm="0">
                                          <p:val>
                                            <p:strVal val="#ppt_x"/>
                                          </p:val>
                                        </p:tav>
                                        <p:tav tm="100000">
                                          <p:val>
                                            <p:strVal val="#ppt_x"/>
                                          </p:val>
                                        </p:tav>
                                      </p:tavLst>
                                    </p:anim>
                                    <p:anim calcmode="lin" valueType="num">
                                      <p:cBhvr additive="base">
                                        <p:cTn id="98" dur="500" fill="hold"/>
                                        <p:tgtEl>
                                          <p:spTgt spid="7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 calcmode="lin" valueType="num">
                                      <p:cBhvr additive="base">
                                        <p:cTn id="101" dur="500" fill="hold"/>
                                        <p:tgtEl>
                                          <p:spTgt spid="77"/>
                                        </p:tgtEl>
                                        <p:attrNameLst>
                                          <p:attrName>ppt_x</p:attrName>
                                        </p:attrNameLst>
                                      </p:cBhvr>
                                      <p:tavLst>
                                        <p:tav tm="0">
                                          <p:val>
                                            <p:strVal val="#ppt_x"/>
                                          </p:val>
                                        </p:tav>
                                        <p:tav tm="100000">
                                          <p:val>
                                            <p:strVal val="#ppt_x"/>
                                          </p:val>
                                        </p:tav>
                                      </p:tavLst>
                                    </p:anim>
                                    <p:anim calcmode="lin" valueType="num">
                                      <p:cBhvr additive="base">
                                        <p:cTn id="102" dur="500" fill="hold"/>
                                        <p:tgtEl>
                                          <p:spTgt spid="77"/>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78"/>
                                        </p:tgtEl>
                                        <p:attrNameLst>
                                          <p:attrName>style.visibility</p:attrName>
                                        </p:attrNameLst>
                                      </p:cBhvr>
                                      <p:to>
                                        <p:strVal val="visible"/>
                                      </p:to>
                                    </p:set>
                                    <p:anim calcmode="lin" valueType="num">
                                      <p:cBhvr additive="base">
                                        <p:cTn id="105" dur="500" fill="hold"/>
                                        <p:tgtEl>
                                          <p:spTgt spid="78"/>
                                        </p:tgtEl>
                                        <p:attrNameLst>
                                          <p:attrName>ppt_x</p:attrName>
                                        </p:attrNameLst>
                                      </p:cBhvr>
                                      <p:tavLst>
                                        <p:tav tm="0">
                                          <p:val>
                                            <p:strVal val="#ppt_x"/>
                                          </p:val>
                                        </p:tav>
                                        <p:tav tm="100000">
                                          <p:val>
                                            <p:strVal val="#ppt_x"/>
                                          </p:val>
                                        </p:tav>
                                      </p:tavLst>
                                    </p:anim>
                                    <p:anim calcmode="lin" valueType="num">
                                      <p:cBhvr additive="base">
                                        <p:cTn id="106" dur="500" fill="hold"/>
                                        <p:tgtEl>
                                          <p:spTgt spid="7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174"/>
                                        </p:tgtEl>
                                        <p:attrNameLst>
                                          <p:attrName>style.visibility</p:attrName>
                                        </p:attrNameLst>
                                      </p:cBhvr>
                                      <p:to>
                                        <p:strVal val="visible"/>
                                      </p:to>
                                    </p:set>
                                    <p:anim calcmode="lin" valueType="num">
                                      <p:cBhvr additive="base">
                                        <p:cTn id="109" dur="500" fill="hold"/>
                                        <p:tgtEl>
                                          <p:spTgt spid="174"/>
                                        </p:tgtEl>
                                        <p:attrNameLst>
                                          <p:attrName>ppt_x</p:attrName>
                                        </p:attrNameLst>
                                      </p:cBhvr>
                                      <p:tavLst>
                                        <p:tav tm="0">
                                          <p:val>
                                            <p:strVal val="#ppt_x"/>
                                          </p:val>
                                        </p:tav>
                                        <p:tav tm="100000">
                                          <p:val>
                                            <p:strVal val="#ppt_x"/>
                                          </p:val>
                                        </p:tav>
                                      </p:tavLst>
                                    </p:anim>
                                    <p:anim calcmode="lin" valueType="num">
                                      <p:cBhvr additive="base">
                                        <p:cTn id="110"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2" fill="hold" nodeType="clickEffect">
                                  <p:stCondLst>
                                    <p:cond delay="0"/>
                                  </p:stCondLst>
                                  <p:childTnLst>
                                    <p:set>
                                      <p:cBhvr>
                                        <p:cTn id="114" dur="1" fill="hold">
                                          <p:stCondLst>
                                            <p:cond delay="0"/>
                                          </p:stCondLst>
                                        </p:cTn>
                                        <p:tgtEl>
                                          <p:spTgt spid="85"/>
                                        </p:tgtEl>
                                        <p:attrNameLst>
                                          <p:attrName>style.visibility</p:attrName>
                                        </p:attrNameLst>
                                      </p:cBhvr>
                                      <p:to>
                                        <p:strVal val="visible"/>
                                      </p:to>
                                    </p:set>
                                    <p:anim calcmode="lin" valueType="num">
                                      <p:cBhvr additive="base">
                                        <p:cTn id="115" dur="500" fill="hold"/>
                                        <p:tgtEl>
                                          <p:spTgt spid="85"/>
                                        </p:tgtEl>
                                        <p:attrNameLst>
                                          <p:attrName>ppt_x</p:attrName>
                                        </p:attrNameLst>
                                      </p:cBhvr>
                                      <p:tavLst>
                                        <p:tav tm="0">
                                          <p:val>
                                            <p:strVal val="1+#ppt_w/2"/>
                                          </p:val>
                                        </p:tav>
                                        <p:tav tm="100000">
                                          <p:val>
                                            <p:strVal val="#ppt_x"/>
                                          </p:val>
                                        </p:tav>
                                      </p:tavLst>
                                    </p:anim>
                                    <p:anim calcmode="lin" valueType="num">
                                      <p:cBhvr additive="base">
                                        <p:cTn id="116" dur="500" fill="hold"/>
                                        <p:tgtEl>
                                          <p:spTgt spid="85"/>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99"/>
                                        </p:tgtEl>
                                        <p:attrNameLst>
                                          <p:attrName>style.visibility</p:attrName>
                                        </p:attrNameLst>
                                      </p:cBhvr>
                                      <p:to>
                                        <p:strVal val="visible"/>
                                      </p:to>
                                    </p:set>
                                    <p:anim calcmode="lin" valueType="num">
                                      <p:cBhvr additive="base">
                                        <p:cTn id="119" dur="500" fill="hold"/>
                                        <p:tgtEl>
                                          <p:spTgt spid="99"/>
                                        </p:tgtEl>
                                        <p:attrNameLst>
                                          <p:attrName>ppt_x</p:attrName>
                                        </p:attrNameLst>
                                      </p:cBhvr>
                                      <p:tavLst>
                                        <p:tav tm="0">
                                          <p:val>
                                            <p:strVal val="1+#ppt_w/2"/>
                                          </p:val>
                                        </p:tav>
                                        <p:tav tm="100000">
                                          <p:val>
                                            <p:strVal val="#ppt_x"/>
                                          </p:val>
                                        </p:tav>
                                      </p:tavLst>
                                    </p:anim>
                                    <p:anim calcmode="lin" valueType="num">
                                      <p:cBhvr additive="base">
                                        <p:cTn id="120" dur="500" fill="hold"/>
                                        <p:tgtEl>
                                          <p:spTgt spid="99"/>
                                        </p:tgtEl>
                                        <p:attrNameLst>
                                          <p:attrName>ppt_y</p:attrName>
                                        </p:attrNameLst>
                                      </p:cBhvr>
                                      <p:tavLst>
                                        <p:tav tm="0">
                                          <p:val>
                                            <p:strVal val="#ppt_y"/>
                                          </p:val>
                                        </p:tav>
                                        <p:tav tm="100000">
                                          <p:val>
                                            <p:strVal val="#ppt_y"/>
                                          </p:val>
                                        </p:tav>
                                      </p:tavLst>
                                    </p:anim>
                                  </p:childTnLst>
                                </p:cTn>
                              </p:par>
                              <p:par>
                                <p:cTn id="121" presetID="2" presetClass="entr" presetSubtype="2" fill="hold" nodeType="withEffect">
                                  <p:stCondLst>
                                    <p:cond delay="0"/>
                                  </p:stCondLst>
                                  <p:childTnLst>
                                    <p:set>
                                      <p:cBhvr>
                                        <p:cTn id="122" dur="1" fill="hold">
                                          <p:stCondLst>
                                            <p:cond delay="0"/>
                                          </p:stCondLst>
                                        </p:cTn>
                                        <p:tgtEl>
                                          <p:spTgt spid="82"/>
                                        </p:tgtEl>
                                        <p:attrNameLst>
                                          <p:attrName>style.visibility</p:attrName>
                                        </p:attrNameLst>
                                      </p:cBhvr>
                                      <p:to>
                                        <p:strVal val="visible"/>
                                      </p:to>
                                    </p:set>
                                    <p:anim calcmode="lin" valueType="num">
                                      <p:cBhvr additive="base">
                                        <p:cTn id="123" dur="500" fill="hold"/>
                                        <p:tgtEl>
                                          <p:spTgt spid="82"/>
                                        </p:tgtEl>
                                        <p:attrNameLst>
                                          <p:attrName>ppt_x</p:attrName>
                                        </p:attrNameLst>
                                      </p:cBhvr>
                                      <p:tavLst>
                                        <p:tav tm="0">
                                          <p:val>
                                            <p:strVal val="1+#ppt_w/2"/>
                                          </p:val>
                                        </p:tav>
                                        <p:tav tm="100000">
                                          <p:val>
                                            <p:strVal val="#ppt_x"/>
                                          </p:val>
                                        </p:tav>
                                      </p:tavLst>
                                    </p:anim>
                                    <p:anim calcmode="lin" valueType="num">
                                      <p:cBhvr additive="base">
                                        <p:cTn id="124" dur="500" fill="hold"/>
                                        <p:tgtEl>
                                          <p:spTgt spid="82"/>
                                        </p:tgtEl>
                                        <p:attrNameLst>
                                          <p:attrName>ppt_y</p:attrName>
                                        </p:attrNameLst>
                                      </p:cBhvr>
                                      <p:tavLst>
                                        <p:tav tm="0">
                                          <p:val>
                                            <p:strVal val="#ppt_y"/>
                                          </p:val>
                                        </p:tav>
                                        <p:tav tm="100000">
                                          <p:val>
                                            <p:strVal val="#ppt_y"/>
                                          </p:val>
                                        </p:tav>
                                      </p:tavLst>
                                    </p:anim>
                                  </p:childTnLst>
                                </p:cTn>
                              </p:par>
                              <p:par>
                                <p:cTn id="125" presetID="2" presetClass="entr" presetSubtype="2" fill="hold" nodeType="withEffect">
                                  <p:stCondLst>
                                    <p:cond delay="0"/>
                                  </p:stCondLst>
                                  <p:childTnLst>
                                    <p:set>
                                      <p:cBhvr>
                                        <p:cTn id="126" dur="1" fill="hold">
                                          <p:stCondLst>
                                            <p:cond delay="0"/>
                                          </p:stCondLst>
                                        </p:cTn>
                                        <p:tgtEl>
                                          <p:spTgt spid="96"/>
                                        </p:tgtEl>
                                        <p:attrNameLst>
                                          <p:attrName>style.visibility</p:attrName>
                                        </p:attrNameLst>
                                      </p:cBhvr>
                                      <p:to>
                                        <p:strVal val="visible"/>
                                      </p:to>
                                    </p:set>
                                    <p:anim calcmode="lin" valueType="num">
                                      <p:cBhvr additive="base">
                                        <p:cTn id="127" dur="500" fill="hold"/>
                                        <p:tgtEl>
                                          <p:spTgt spid="96"/>
                                        </p:tgtEl>
                                        <p:attrNameLst>
                                          <p:attrName>ppt_x</p:attrName>
                                        </p:attrNameLst>
                                      </p:cBhvr>
                                      <p:tavLst>
                                        <p:tav tm="0">
                                          <p:val>
                                            <p:strVal val="1+#ppt_w/2"/>
                                          </p:val>
                                        </p:tav>
                                        <p:tav tm="100000">
                                          <p:val>
                                            <p:strVal val="#ppt_x"/>
                                          </p:val>
                                        </p:tav>
                                      </p:tavLst>
                                    </p:anim>
                                    <p:anim calcmode="lin" valueType="num">
                                      <p:cBhvr additive="base">
                                        <p:cTn id="128" dur="500" fill="hold"/>
                                        <p:tgtEl>
                                          <p:spTgt spid="96"/>
                                        </p:tgtEl>
                                        <p:attrNameLst>
                                          <p:attrName>ppt_y</p:attrName>
                                        </p:attrNameLst>
                                      </p:cBhvr>
                                      <p:tavLst>
                                        <p:tav tm="0">
                                          <p:val>
                                            <p:strVal val="#ppt_y"/>
                                          </p:val>
                                        </p:tav>
                                        <p:tav tm="100000">
                                          <p:val>
                                            <p:strVal val="#ppt_y"/>
                                          </p:val>
                                        </p:tav>
                                      </p:tavLst>
                                    </p:anim>
                                  </p:childTnLst>
                                </p:cTn>
                              </p:par>
                              <p:par>
                                <p:cTn id="129" presetID="2" presetClass="entr" presetSubtype="2" fill="hold" nodeType="withEffect">
                                  <p:stCondLst>
                                    <p:cond delay="0"/>
                                  </p:stCondLst>
                                  <p:childTnLst>
                                    <p:set>
                                      <p:cBhvr>
                                        <p:cTn id="130" dur="1" fill="hold">
                                          <p:stCondLst>
                                            <p:cond delay="0"/>
                                          </p:stCondLst>
                                        </p:cTn>
                                        <p:tgtEl>
                                          <p:spTgt spid="79"/>
                                        </p:tgtEl>
                                        <p:attrNameLst>
                                          <p:attrName>style.visibility</p:attrName>
                                        </p:attrNameLst>
                                      </p:cBhvr>
                                      <p:to>
                                        <p:strVal val="visible"/>
                                      </p:to>
                                    </p:set>
                                    <p:anim calcmode="lin" valueType="num">
                                      <p:cBhvr additive="base">
                                        <p:cTn id="131" dur="500" fill="hold"/>
                                        <p:tgtEl>
                                          <p:spTgt spid="79"/>
                                        </p:tgtEl>
                                        <p:attrNameLst>
                                          <p:attrName>ppt_x</p:attrName>
                                        </p:attrNameLst>
                                      </p:cBhvr>
                                      <p:tavLst>
                                        <p:tav tm="0">
                                          <p:val>
                                            <p:strVal val="1+#ppt_w/2"/>
                                          </p:val>
                                        </p:tav>
                                        <p:tav tm="100000">
                                          <p:val>
                                            <p:strVal val="#ppt_x"/>
                                          </p:val>
                                        </p:tav>
                                      </p:tavLst>
                                    </p:anim>
                                    <p:anim calcmode="lin" valueType="num">
                                      <p:cBhvr additive="base">
                                        <p:cTn id="132" dur="500" fill="hold"/>
                                        <p:tgtEl>
                                          <p:spTgt spid="79"/>
                                        </p:tgtEl>
                                        <p:attrNameLst>
                                          <p:attrName>ppt_y</p:attrName>
                                        </p:attrNameLst>
                                      </p:cBhvr>
                                      <p:tavLst>
                                        <p:tav tm="0">
                                          <p:val>
                                            <p:strVal val="#ppt_y"/>
                                          </p:val>
                                        </p:tav>
                                        <p:tav tm="100000">
                                          <p:val>
                                            <p:strVal val="#ppt_y"/>
                                          </p:val>
                                        </p:tav>
                                      </p:tavLst>
                                    </p:anim>
                                  </p:childTnLst>
                                </p:cTn>
                              </p:par>
                              <p:par>
                                <p:cTn id="133" presetID="2" presetClass="entr" presetSubtype="2" fill="hold" nodeType="withEffect">
                                  <p:stCondLst>
                                    <p:cond delay="0"/>
                                  </p:stCondLst>
                                  <p:childTnLst>
                                    <p:set>
                                      <p:cBhvr>
                                        <p:cTn id="134" dur="1" fill="hold">
                                          <p:stCondLst>
                                            <p:cond delay="0"/>
                                          </p:stCondLst>
                                        </p:cTn>
                                        <p:tgtEl>
                                          <p:spTgt spid="93"/>
                                        </p:tgtEl>
                                        <p:attrNameLst>
                                          <p:attrName>style.visibility</p:attrName>
                                        </p:attrNameLst>
                                      </p:cBhvr>
                                      <p:to>
                                        <p:strVal val="visible"/>
                                      </p:to>
                                    </p:set>
                                    <p:anim calcmode="lin" valueType="num">
                                      <p:cBhvr additive="base">
                                        <p:cTn id="135" dur="500" fill="hold"/>
                                        <p:tgtEl>
                                          <p:spTgt spid="93"/>
                                        </p:tgtEl>
                                        <p:attrNameLst>
                                          <p:attrName>ppt_x</p:attrName>
                                        </p:attrNameLst>
                                      </p:cBhvr>
                                      <p:tavLst>
                                        <p:tav tm="0">
                                          <p:val>
                                            <p:strVal val="1+#ppt_w/2"/>
                                          </p:val>
                                        </p:tav>
                                        <p:tav tm="100000">
                                          <p:val>
                                            <p:strVal val="#ppt_x"/>
                                          </p:val>
                                        </p:tav>
                                      </p:tavLst>
                                    </p:anim>
                                    <p:anim calcmode="lin" valueType="num">
                                      <p:cBhvr additive="base">
                                        <p:cTn id="136"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41"/>
                                        </p:tgtEl>
                                        <p:attrNameLst>
                                          <p:attrName>style.visibility</p:attrName>
                                        </p:attrNameLst>
                                      </p:cBhvr>
                                      <p:to>
                                        <p:strVal val="visible"/>
                                      </p:to>
                                    </p:set>
                                    <p:anim calcmode="lin" valueType="num">
                                      <p:cBhvr additive="base">
                                        <p:cTn id="141" dur="500" fill="hold"/>
                                        <p:tgtEl>
                                          <p:spTgt spid="41"/>
                                        </p:tgtEl>
                                        <p:attrNameLst>
                                          <p:attrName>ppt_x</p:attrName>
                                        </p:attrNameLst>
                                      </p:cBhvr>
                                      <p:tavLst>
                                        <p:tav tm="0">
                                          <p:val>
                                            <p:strVal val="#ppt_x"/>
                                          </p:val>
                                        </p:tav>
                                        <p:tav tm="100000">
                                          <p:val>
                                            <p:strVal val="#ppt_x"/>
                                          </p:val>
                                        </p:tav>
                                      </p:tavLst>
                                    </p:anim>
                                    <p:anim calcmode="lin" valueType="num">
                                      <p:cBhvr additive="base">
                                        <p:cTn id="142" dur="500" fill="hold"/>
                                        <p:tgtEl>
                                          <p:spTgt spid="41"/>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2"/>
                                        </p:tgtEl>
                                        <p:attrNameLst>
                                          <p:attrName>style.visibility</p:attrName>
                                        </p:attrNameLst>
                                      </p:cBhvr>
                                      <p:to>
                                        <p:strVal val="visible"/>
                                      </p:to>
                                    </p:set>
                                    <p:anim calcmode="lin" valueType="num">
                                      <p:cBhvr additive="base">
                                        <p:cTn id="145" dur="500" fill="hold"/>
                                        <p:tgtEl>
                                          <p:spTgt spid="42"/>
                                        </p:tgtEl>
                                        <p:attrNameLst>
                                          <p:attrName>ppt_x</p:attrName>
                                        </p:attrNameLst>
                                      </p:cBhvr>
                                      <p:tavLst>
                                        <p:tav tm="0">
                                          <p:val>
                                            <p:strVal val="#ppt_x"/>
                                          </p:val>
                                        </p:tav>
                                        <p:tav tm="100000">
                                          <p:val>
                                            <p:strVal val="#ppt_x"/>
                                          </p:val>
                                        </p:tav>
                                      </p:tavLst>
                                    </p:anim>
                                    <p:anim calcmode="lin" valueType="num">
                                      <p:cBhvr additive="base">
                                        <p:cTn id="146" dur="500" fill="hold"/>
                                        <p:tgtEl>
                                          <p:spTgt spid="42"/>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43"/>
                                        </p:tgtEl>
                                        <p:attrNameLst>
                                          <p:attrName>style.visibility</p:attrName>
                                        </p:attrNameLst>
                                      </p:cBhvr>
                                      <p:to>
                                        <p:strVal val="visible"/>
                                      </p:to>
                                    </p:set>
                                    <p:anim calcmode="lin" valueType="num">
                                      <p:cBhvr additive="base">
                                        <p:cTn id="149" dur="500" fill="hold"/>
                                        <p:tgtEl>
                                          <p:spTgt spid="43"/>
                                        </p:tgtEl>
                                        <p:attrNameLst>
                                          <p:attrName>ppt_x</p:attrName>
                                        </p:attrNameLst>
                                      </p:cBhvr>
                                      <p:tavLst>
                                        <p:tav tm="0">
                                          <p:val>
                                            <p:strVal val="#ppt_x"/>
                                          </p:val>
                                        </p:tav>
                                        <p:tav tm="100000">
                                          <p:val>
                                            <p:strVal val="#ppt_x"/>
                                          </p:val>
                                        </p:tav>
                                      </p:tavLst>
                                    </p:anim>
                                    <p:anim calcmode="lin" valueType="num">
                                      <p:cBhvr additive="base">
                                        <p:cTn id="150" dur="500" fill="hold"/>
                                        <p:tgtEl>
                                          <p:spTgt spid="43"/>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44"/>
                                        </p:tgtEl>
                                        <p:attrNameLst>
                                          <p:attrName>style.visibility</p:attrName>
                                        </p:attrNameLst>
                                      </p:cBhvr>
                                      <p:to>
                                        <p:strVal val="visible"/>
                                      </p:to>
                                    </p:set>
                                    <p:anim calcmode="lin" valueType="num">
                                      <p:cBhvr additive="base">
                                        <p:cTn id="153" dur="500" fill="hold"/>
                                        <p:tgtEl>
                                          <p:spTgt spid="44"/>
                                        </p:tgtEl>
                                        <p:attrNameLst>
                                          <p:attrName>ppt_x</p:attrName>
                                        </p:attrNameLst>
                                      </p:cBhvr>
                                      <p:tavLst>
                                        <p:tav tm="0">
                                          <p:val>
                                            <p:strVal val="#ppt_x"/>
                                          </p:val>
                                        </p:tav>
                                        <p:tav tm="100000">
                                          <p:val>
                                            <p:strVal val="#ppt_x"/>
                                          </p:val>
                                        </p:tav>
                                      </p:tavLst>
                                    </p:anim>
                                    <p:anim calcmode="lin" valueType="num">
                                      <p:cBhvr additive="base">
                                        <p:cTn id="154" dur="500" fill="hold"/>
                                        <p:tgtEl>
                                          <p:spTgt spid="44"/>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175"/>
                                        </p:tgtEl>
                                        <p:attrNameLst>
                                          <p:attrName>style.visibility</p:attrName>
                                        </p:attrNameLst>
                                      </p:cBhvr>
                                      <p:to>
                                        <p:strVal val="visible"/>
                                      </p:to>
                                    </p:set>
                                    <p:anim calcmode="lin" valueType="num">
                                      <p:cBhvr additive="base">
                                        <p:cTn id="157" dur="500" fill="hold"/>
                                        <p:tgtEl>
                                          <p:spTgt spid="175"/>
                                        </p:tgtEl>
                                        <p:attrNameLst>
                                          <p:attrName>ppt_x</p:attrName>
                                        </p:attrNameLst>
                                      </p:cBhvr>
                                      <p:tavLst>
                                        <p:tav tm="0">
                                          <p:val>
                                            <p:strVal val="#ppt_x"/>
                                          </p:val>
                                        </p:tav>
                                        <p:tav tm="100000">
                                          <p:val>
                                            <p:strVal val="#ppt_x"/>
                                          </p:val>
                                        </p:tav>
                                      </p:tavLst>
                                    </p:anim>
                                    <p:anim calcmode="lin" valueType="num">
                                      <p:cBhvr additive="base">
                                        <p:cTn id="158" dur="500" fill="hold"/>
                                        <p:tgtEl>
                                          <p:spTgt spid="175"/>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178"/>
                                        </p:tgtEl>
                                        <p:attrNameLst>
                                          <p:attrName>style.visibility</p:attrName>
                                        </p:attrNameLst>
                                      </p:cBhvr>
                                      <p:to>
                                        <p:strVal val="visible"/>
                                      </p:to>
                                    </p:set>
                                    <p:anim calcmode="lin" valueType="num">
                                      <p:cBhvr additive="base">
                                        <p:cTn id="161" dur="500" fill="hold"/>
                                        <p:tgtEl>
                                          <p:spTgt spid="178"/>
                                        </p:tgtEl>
                                        <p:attrNameLst>
                                          <p:attrName>ppt_x</p:attrName>
                                        </p:attrNameLst>
                                      </p:cBhvr>
                                      <p:tavLst>
                                        <p:tav tm="0">
                                          <p:val>
                                            <p:strVal val="#ppt_x"/>
                                          </p:val>
                                        </p:tav>
                                        <p:tav tm="100000">
                                          <p:val>
                                            <p:strVal val="#ppt_x"/>
                                          </p:val>
                                        </p:tav>
                                      </p:tavLst>
                                    </p:anim>
                                    <p:anim calcmode="lin" valueType="num">
                                      <p:cBhvr additive="base">
                                        <p:cTn id="162" dur="500" fill="hold"/>
                                        <p:tgtEl>
                                          <p:spTgt spid="178"/>
                                        </p:tgtEl>
                                        <p:attrNameLst>
                                          <p:attrName>ppt_y</p:attrName>
                                        </p:attrNameLst>
                                      </p:cBhvr>
                                      <p:tavLst>
                                        <p:tav tm="0">
                                          <p:val>
                                            <p:strVal val="1+#ppt_h/2"/>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ntr" presetSubtype="4" fill="hold" nodeType="clickEffect">
                                  <p:stCondLst>
                                    <p:cond delay="0"/>
                                  </p:stCondLst>
                                  <p:childTnLst>
                                    <p:set>
                                      <p:cBhvr>
                                        <p:cTn id="166" dur="1" fill="hold">
                                          <p:stCondLst>
                                            <p:cond delay="0"/>
                                          </p:stCondLst>
                                        </p:cTn>
                                        <p:tgtEl>
                                          <p:spTgt spid="59"/>
                                        </p:tgtEl>
                                        <p:attrNameLst>
                                          <p:attrName>style.visibility</p:attrName>
                                        </p:attrNameLst>
                                      </p:cBhvr>
                                      <p:to>
                                        <p:strVal val="visible"/>
                                      </p:to>
                                    </p:set>
                                    <p:anim calcmode="lin" valueType="num">
                                      <p:cBhvr additive="base">
                                        <p:cTn id="167" dur="500" fill="hold"/>
                                        <p:tgtEl>
                                          <p:spTgt spid="59"/>
                                        </p:tgtEl>
                                        <p:attrNameLst>
                                          <p:attrName>ppt_x</p:attrName>
                                        </p:attrNameLst>
                                      </p:cBhvr>
                                      <p:tavLst>
                                        <p:tav tm="0">
                                          <p:val>
                                            <p:strVal val="#ppt_x"/>
                                          </p:val>
                                        </p:tav>
                                        <p:tav tm="100000">
                                          <p:val>
                                            <p:strVal val="#ppt_x"/>
                                          </p:val>
                                        </p:tav>
                                      </p:tavLst>
                                    </p:anim>
                                    <p:anim calcmode="lin" valueType="num">
                                      <p:cBhvr additive="base">
                                        <p:cTn id="168" dur="500" fill="hold"/>
                                        <p:tgtEl>
                                          <p:spTgt spid="59"/>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56"/>
                                        </p:tgtEl>
                                        <p:attrNameLst>
                                          <p:attrName>style.visibility</p:attrName>
                                        </p:attrNameLst>
                                      </p:cBhvr>
                                      <p:to>
                                        <p:strVal val="visible"/>
                                      </p:to>
                                    </p:set>
                                    <p:anim calcmode="lin" valueType="num">
                                      <p:cBhvr additive="base">
                                        <p:cTn id="171" dur="500" fill="hold"/>
                                        <p:tgtEl>
                                          <p:spTgt spid="56"/>
                                        </p:tgtEl>
                                        <p:attrNameLst>
                                          <p:attrName>ppt_x</p:attrName>
                                        </p:attrNameLst>
                                      </p:cBhvr>
                                      <p:tavLst>
                                        <p:tav tm="0">
                                          <p:val>
                                            <p:strVal val="#ppt_x"/>
                                          </p:val>
                                        </p:tav>
                                        <p:tav tm="100000">
                                          <p:val>
                                            <p:strVal val="#ppt_x"/>
                                          </p:val>
                                        </p:tav>
                                      </p:tavLst>
                                    </p:anim>
                                    <p:anim calcmode="lin" valueType="num">
                                      <p:cBhvr additive="base">
                                        <p:cTn id="172" dur="500" fill="hold"/>
                                        <p:tgtEl>
                                          <p:spTgt spid="56"/>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54"/>
                                        </p:tgtEl>
                                        <p:attrNameLst>
                                          <p:attrName>style.visibility</p:attrName>
                                        </p:attrNameLst>
                                      </p:cBhvr>
                                      <p:to>
                                        <p:strVal val="visible"/>
                                      </p:to>
                                    </p:set>
                                    <p:anim calcmode="lin" valueType="num">
                                      <p:cBhvr additive="base">
                                        <p:cTn id="175" dur="500" fill="hold"/>
                                        <p:tgtEl>
                                          <p:spTgt spid="54"/>
                                        </p:tgtEl>
                                        <p:attrNameLst>
                                          <p:attrName>ppt_x</p:attrName>
                                        </p:attrNameLst>
                                      </p:cBhvr>
                                      <p:tavLst>
                                        <p:tav tm="0">
                                          <p:val>
                                            <p:strVal val="#ppt_x"/>
                                          </p:val>
                                        </p:tav>
                                        <p:tav tm="100000">
                                          <p:val>
                                            <p:strVal val="#ppt_x"/>
                                          </p:val>
                                        </p:tav>
                                      </p:tavLst>
                                    </p:anim>
                                    <p:anim calcmode="lin" valueType="num">
                                      <p:cBhvr additive="base">
                                        <p:cTn id="176" dur="500" fill="hold"/>
                                        <p:tgtEl>
                                          <p:spTgt spid="54"/>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46"/>
                                        </p:tgtEl>
                                        <p:attrNameLst>
                                          <p:attrName>style.visibility</p:attrName>
                                        </p:attrNameLst>
                                      </p:cBhvr>
                                      <p:to>
                                        <p:strVal val="visible"/>
                                      </p:to>
                                    </p:set>
                                    <p:anim calcmode="lin" valueType="num">
                                      <p:cBhvr additive="base">
                                        <p:cTn id="179" dur="500" fill="hold"/>
                                        <p:tgtEl>
                                          <p:spTgt spid="46"/>
                                        </p:tgtEl>
                                        <p:attrNameLst>
                                          <p:attrName>ppt_x</p:attrName>
                                        </p:attrNameLst>
                                      </p:cBhvr>
                                      <p:tavLst>
                                        <p:tav tm="0">
                                          <p:val>
                                            <p:strVal val="#ppt_x"/>
                                          </p:val>
                                        </p:tav>
                                        <p:tav tm="100000">
                                          <p:val>
                                            <p:strVal val="#ppt_x"/>
                                          </p:val>
                                        </p:tav>
                                      </p:tavLst>
                                    </p:anim>
                                    <p:anim calcmode="lin" valueType="num">
                                      <p:cBhvr additive="base">
                                        <p:cTn id="180" dur="500" fill="hold"/>
                                        <p:tgtEl>
                                          <p:spTgt spid="46"/>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48"/>
                                        </p:tgtEl>
                                        <p:attrNameLst>
                                          <p:attrName>style.visibility</p:attrName>
                                        </p:attrNameLst>
                                      </p:cBhvr>
                                      <p:to>
                                        <p:strVal val="visible"/>
                                      </p:to>
                                    </p:set>
                                    <p:anim calcmode="lin" valueType="num">
                                      <p:cBhvr additive="base">
                                        <p:cTn id="183" dur="500" fill="hold"/>
                                        <p:tgtEl>
                                          <p:spTgt spid="48"/>
                                        </p:tgtEl>
                                        <p:attrNameLst>
                                          <p:attrName>ppt_x</p:attrName>
                                        </p:attrNameLst>
                                      </p:cBhvr>
                                      <p:tavLst>
                                        <p:tav tm="0">
                                          <p:val>
                                            <p:strVal val="#ppt_x"/>
                                          </p:val>
                                        </p:tav>
                                        <p:tav tm="100000">
                                          <p:val>
                                            <p:strVal val="#ppt_x"/>
                                          </p:val>
                                        </p:tav>
                                      </p:tavLst>
                                    </p:anim>
                                    <p:anim calcmode="lin" valueType="num">
                                      <p:cBhvr additive="base">
                                        <p:cTn id="184" dur="500" fill="hold"/>
                                        <p:tgtEl>
                                          <p:spTgt spid="48"/>
                                        </p:tgtEl>
                                        <p:attrNameLst>
                                          <p:attrName>ppt_y</p:attrName>
                                        </p:attrNameLst>
                                      </p:cBhvr>
                                      <p:tavLst>
                                        <p:tav tm="0">
                                          <p:val>
                                            <p:strVal val="1+#ppt_h/2"/>
                                          </p:val>
                                        </p:tav>
                                        <p:tav tm="100000">
                                          <p:val>
                                            <p:strVal val="#ppt_y"/>
                                          </p:val>
                                        </p:tav>
                                      </p:tavLst>
                                    </p:anim>
                                  </p:childTnLst>
                                </p:cTn>
                              </p:par>
                              <p:par>
                                <p:cTn id="185" presetID="2" presetClass="entr" presetSubtype="4" fill="hold" nodeType="withEffect">
                                  <p:stCondLst>
                                    <p:cond delay="0"/>
                                  </p:stCondLst>
                                  <p:childTnLst>
                                    <p:set>
                                      <p:cBhvr>
                                        <p:cTn id="186" dur="1" fill="hold">
                                          <p:stCondLst>
                                            <p:cond delay="0"/>
                                          </p:stCondLst>
                                        </p:cTn>
                                        <p:tgtEl>
                                          <p:spTgt spid="51"/>
                                        </p:tgtEl>
                                        <p:attrNameLst>
                                          <p:attrName>style.visibility</p:attrName>
                                        </p:attrNameLst>
                                      </p:cBhvr>
                                      <p:to>
                                        <p:strVal val="visible"/>
                                      </p:to>
                                    </p:set>
                                    <p:anim calcmode="lin" valueType="num">
                                      <p:cBhvr additive="base">
                                        <p:cTn id="187" dur="500" fill="hold"/>
                                        <p:tgtEl>
                                          <p:spTgt spid="51"/>
                                        </p:tgtEl>
                                        <p:attrNameLst>
                                          <p:attrName>ppt_x</p:attrName>
                                        </p:attrNameLst>
                                      </p:cBhvr>
                                      <p:tavLst>
                                        <p:tav tm="0">
                                          <p:val>
                                            <p:strVal val="#ppt_x"/>
                                          </p:val>
                                        </p:tav>
                                        <p:tav tm="100000">
                                          <p:val>
                                            <p:strVal val="#ppt_x"/>
                                          </p:val>
                                        </p:tav>
                                      </p:tavLst>
                                    </p:anim>
                                    <p:anim calcmode="lin" valueType="num">
                                      <p:cBhvr additive="base">
                                        <p:cTn id="18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2" presetClass="entr" presetSubtype="4" fill="hold" grpId="0" nodeType="clickEffect">
                                  <p:stCondLst>
                                    <p:cond delay="0"/>
                                  </p:stCondLst>
                                  <p:childTnLst>
                                    <p:set>
                                      <p:cBhvr>
                                        <p:cTn id="192" dur="1" fill="hold">
                                          <p:stCondLst>
                                            <p:cond delay="0"/>
                                          </p:stCondLst>
                                        </p:cTn>
                                        <p:tgtEl>
                                          <p:spTgt spid="5"/>
                                        </p:tgtEl>
                                        <p:attrNameLst>
                                          <p:attrName>style.visibility</p:attrName>
                                        </p:attrNameLst>
                                      </p:cBhvr>
                                      <p:to>
                                        <p:strVal val="visible"/>
                                      </p:to>
                                    </p:set>
                                    <p:anim calcmode="lin" valueType="num">
                                      <p:cBhvr additive="base">
                                        <p:cTn id="193" dur="500" fill="hold"/>
                                        <p:tgtEl>
                                          <p:spTgt spid="5"/>
                                        </p:tgtEl>
                                        <p:attrNameLst>
                                          <p:attrName>ppt_x</p:attrName>
                                        </p:attrNameLst>
                                      </p:cBhvr>
                                      <p:tavLst>
                                        <p:tav tm="0">
                                          <p:val>
                                            <p:strVal val="#ppt_x"/>
                                          </p:val>
                                        </p:tav>
                                        <p:tav tm="100000">
                                          <p:val>
                                            <p:strVal val="#ppt_x"/>
                                          </p:val>
                                        </p:tav>
                                      </p:tavLst>
                                    </p:anim>
                                    <p:anim calcmode="lin" valueType="num">
                                      <p:cBhvr additive="base">
                                        <p:cTn id="194" dur="500" fill="hold"/>
                                        <p:tgtEl>
                                          <p:spTgt spid="5"/>
                                        </p:tgtEl>
                                        <p:attrNameLst>
                                          <p:attrName>ppt_y</p:attrName>
                                        </p:attrNameLst>
                                      </p:cBhvr>
                                      <p:tavLst>
                                        <p:tav tm="0">
                                          <p:val>
                                            <p:strVal val="1+#ppt_h/2"/>
                                          </p:val>
                                        </p:tav>
                                        <p:tav tm="100000">
                                          <p:val>
                                            <p:strVal val="#ppt_y"/>
                                          </p:val>
                                        </p:tav>
                                      </p:tavLst>
                                    </p:anim>
                                  </p:childTnLst>
                                </p:cTn>
                              </p:par>
                              <p:par>
                                <p:cTn id="195" presetID="2" presetClass="entr" presetSubtype="4" fill="hold" grpId="0" nodeType="withEffect">
                                  <p:stCondLst>
                                    <p:cond delay="0"/>
                                  </p:stCondLst>
                                  <p:childTnLst>
                                    <p:set>
                                      <p:cBhvr>
                                        <p:cTn id="196" dur="1" fill="hold">
                                          <p:stCondLst>
                                            <p:cond delay="0"/>
                                          </p:stCondLst>
                                        </p:cTn>
                                        <p:tgtEl>
                                          <p:spTgt spid="6"/>
                                        </p:tgtEl>
                                        <p:attrNameLst>
                                          <p:attrName>style.visibility</p:attrName>
                                        </p:attrNameLst>
                                      </p:cBhvr>
                                      <p:to>
                                        <p:strVal val="visible"/>
                                      </p:to>
                                    </p:set>
                                    <p:anim calcmode="lin" valueType="num">
                                      <p:cBhvr additive="base">
                                        <p:cTn id="197" dur="500" fill="hold"/>
                                        <p:tgtEl>
                                          <p:spTgt spid="6"/>
                                        </p:tgtEl>
                                        <p:attrNameLst>
                                          <p:attrName>ppt_x</p:attrName>
                                        </p:attrNameLst>
                                      </p:cBhvr>
                                      <p:tavLst>
                                        <p:tav tm="0">
                                          <p:val>
                                            <p:strVal val="#ppt_x"/>
                                          </p:val>
                                        </p:tav>
                                        <p:tav tm="100000">
                                          <p:val>
                                            <p:strVal val="#ppt_x"/>
                                          </p:val>
                                        </p:tav>
                                      </p:tavLst>
                                    </p:anim>
                                    <p:anim calcmode="lin" valueType="num">
                                      <p:cBhvr additive="base">
                                        <p:cTn id="198" dur="500" fill="hold"/>
                                        <p:tgtEl>
                                          <p:spTgt spid="6"/>
                                        </p:tgtEl>
                                        <p:attrNameLst>
                                          <p:attrName>ppt_y</p:attrName>
                                        </p:attrNameLst>
                                      </p:cBhvr>
                                      <p:tavLst>
                                        <p:tav tm="0">
                                          <p:val>
                                            <p:strVal val="1+#ppt_h/2"/>
                                          </p:val>
                                        </p:tav>
                                        <p:tav tm="100000">
                                          <p:val>
                                            <p:strVal val="#ppt_y"/>
                                          </p:val>
                                        </p:tav>
                                      </p:tavLst>
                                    </p:anim>
                                  </p:childTnLst>
                                </p:cTn>
                              </p:par>
                              <p:par>
                                <p:cTn id="199" presetID="2" presetClass="entr" presetSubtype="4" fill="hold" grpId="0" nodeType="withEffect">
                                  <p:stCondLst>
                                    <p:cond delay="0"/>
                                  </p:stCondLst>
                                  <p:childTnLst>
                                    <p:set>
                                      <p:cBhvr>
                                        <p:cTn id="200" dur="1" fill="hold">
                                          <p:stCondLst>
                                            <p:cond delay="0"/>
                                          </p:stCondLst>
                                        </p:cTn>
                                        <p:tgtEl>
                                          <p:spTgt spid="7"/>
                                        </p:tgtEl>
                                        <p:attrNameLst>
                                          <p:attrName>style.visibility</p:attrName>
                                        </p:attrNameLst>
                                      </p:cBhvr>
                                      <p:to>
                                        <p:strVal val="visible"/>
                                      </p:to>
                                    </p:set>
                                    <p:anim calcmode="lin" valueType="num">
                                      <p:cBhvr additive="base">
                                        <p:cTn id="201" dur="500" fill="hold"/>
                                        <p:tgtEl>
                                          <p:spTgt spid="7"/>
                                        </p:tgtEl>
                                        <p:attrNameLst>
                                          <p:attrName>ppt_x</p:attrName>
                                        </p:attrNameLst>
                                      </p:cBhvr>
                                      <p:tavLst>
                                        <p:tav tm="0">
                                          <p:val>
                                            <p:strVal val="#ppt_x"/>
                                          </p:val>
                                        </p:tav>
                                        <p:tav tm="100000">
                                          <p:val>
                                            <p:strVal val="#ppt_x"/>
                                          </p:val>
                                        </p:tav>
                                      </p:tavLst>
                                    </p:anim>
                                    <p:anim calcmode="lin" valueType="num">
                                      <p:cBhvr additive="base">
                                        <p:cTn id="202" dur="500" fill="hold"/>
                                        <p:tgtEl>
                                          <p:spTgt spid="7"/>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14"/>
                                        </p:tgtEl>
                                        <p:attrNameLst>
                                          <p:attrName>style.visibility</p:attrName>
                                        </p:attrNameLst>
                                      </p:cBhvr>
                                      <p:to>
                                        <p:strVal val="visible"/>
                                      </p:to>
                                    </p:set>
                                    <p:anim calcmode="lin" valueType="num">
                                      <p:cBhvr additive="base">
                                        <p:cTn id="205" dur="500" fill="hold"/>
                                        <p:tgtEl>
                                          <p:spTgt spid="14"/>
                                        </p:tgtEl>
                                        <p:attrNameLst>
                                          <p:attrName>ppt_x</p:attrName>
                                        </p:attrNameLst>
                                      </p:cBhvr>
                                      <p:tavLst>
                                        <p:tav tm="0">
                                          <p:val>
                                            <p:strVal val="#ppt_x"/>
                                          </p:val>
                                        </p:tav>
                                        <p:tav tm="100000">
                                          <p:val>
                                            <p:strVal val="#ppt_x"/>
                                          </p:val>
                                        </p:tav>
                                      </p:tavLst>
                                    </p:anim>
                                    <p:anim calcmode="lin" valueType="num">
                                      <p:cBhvr additive="base">
                                        <p:cTn id="206" dur="500" fill="hold"/>
                                        <p:tgtEl>
                                          <p:spTgt spid="14"/>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15"/>
                                        </p:tgtEl>
                                        <p:attrNameLst>
                                          <p:attrName>style.visibility</p:attrName>
                                        </p:attrNameLst>
                                      </p:cBhvr>
                                      <p:to>
                                        <p:strVal val="visible"/>
                                      </p:to>
                                    </p:set>
                                    <p:anim calcmode="lin" valueType="num">
                                      <p:cBhvr additive="base">
                                        <p:cTn id="209" dur="500" fill="hold"/>
                                        <p:tgtEl>
                                          <p:spTgt spid="15"/>
                                        </p:tgtEl>
                                        <p:attrNameLst>
                                          <p:attrName>ppt_x</p:attrName>
                                        </p:attrNameLst>
                                      </p:cBhvr>
                                      <p:tavLst>
                                        <p:tav tm="0">
                                          <p:val>
                                            <p:strVal val="#ppt_x"/>
                                          </p:val>
                                        </p:tav>
                                        <p:tav tm="100000">
                                          <p:val>
                                            <p:strVal val="#ppt_x"/>
                                          </p:val>
                                        </p:tav>
                                      </p:tavLst>
                                    </p:anim>
                                    <p:anim calcmode="lin" valueType="num">
                                      <p:cBhvr additive="base">
                                        <p:cTn id="210" dur="500" fill="hold"/>
                                        <p:tgtEl>
                                          <p:spTgt spid="15"/>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16"/>
                                        </p:tgtEl>
                                        <p:attrNameLst>
                                          <p:attrName>style.visibility</p:attrName>
                                        </p:attrNameLst>
                                      </p:cBhvr>
                                      <p:to>
                                        <p:strVal val="visible"/>
                                      </p:to>
                                    </p:set>
                                    <p:anim calcmode="lin" valueType="num">
                                      <p:cBhvr additive="base">
                                        <p:cTn id="213" dur="500" fill="hold"/>
                                        <p:tgtEl>
                                          <p:spTgt spid="16"/>
                                        </p:tgtEl>
                                        <p:attrNameLst>
                                          <p:attrName>ppt_x</p:attrName>
                                        </p:attrNameLst>
                                      </p:cBhvr>
                                      <p:tavLst>
                                        <p:tav tm="0">
                                          <p:val>
                                            <p:strVal val="#ppt_x"/>
                                          </p:val>
                                        </p:tav>
                                        <p:tav tm="100000">
                                          <p:val>
                                            <p:strVal val="#ppt_x"/>
                                          </p:val>
                                        </p:tav>
                                      </p:tavLst>
                                    </p:anim>
                                    <p:anim calcmode="lin" valueType="num">
                                      <p:cBhvr additive="base">
                                        <p:cTn id="214" dur="500" fill="hold"/>
                                        <p:tgtEl>
                                          <p:spTgt spid="16"/>
                                        </p:tgtEl>
                                        <p:attrNameLst>
                                          <p:attrName>ppt_y</p:attrName>
                                        </p:attrNameLst>
                                      </p:cBhvr>
                                      <p:tavLst>
                                        <p:tav tm="0">
                                          <p:val>
                                            <p:strVal val="1+#ppt_h/2"/>
                                          </p:val>
                                        </p:tav>
                                        <p:tav tm="100000">
                                          <p:val>
                                            <p:strVal val="#ppt_y"/>
                                          </p:val>
                                        </p:tav>
                                      </p:tavLst>
                                    </p:anim>
                                  </p:childTnLst>
                                </p:cTn>
                              </p:par>
                              <p:par>
                                <p:cTn id="215" presetID="2" presetClass="entr" presetSubtype="4" fill="hold" grpId="0" nodeType="withEffect">
                                  <p:stCondLst>
                                    <p:cond delay="0"/>
                                  </p:stCondLst>
                                  <p:childTnLst>
                                    <p:set>
                                      <p:cBhvr>
                                        <p:cTn id="216" dur="1" fill="hold">
                                          <p:stCondLst>
                                            <p:cond delay="0"/>
                                          </p:stCondLst>
                                        </p:cTn>
                                        <p:tgtEl>
                                          <p:spTgt spid="17"/>
                                        </p:tgtEl>
                                        <p:attrNameLst>
                                          <p:attrName>style.visibility</p:attrName>
                                        </p:attrNameLst>
                                      </p:cBhvr>
                                      <p:to>
                                        <p:strVal val="visible"/>
                                      </p:to>
                                    </p:set>
                                    <p:anim calcmode="lin" valueType="num">
                                      <p:cBhvr additive="base">
                                        <p:cTn id="217" dur="500" fill="hold"/>
                                        <p:tgtEl>
                                          <p:spTgt spid="17"/>
                                        </p:tgtEl>
                                        <p:attrNameLst>
                                          <p:attrName>ppt_x</p:attrName>
                                        </p:attrNameLst>
                                      </p:cBhvr>
                                      <p:tavLst>
                                        <p:tav tm="0">
                                          <p:val>
                                            <p:strVal val="#ppt_x"/>
                                          </p:val>
                                        </p:tav>
                                        <p:tav tm="100000">
                                          <p:val>
                                            <p:strVal val="#ppt_x"/>
                                          </p:val>
                                        </p:tav>
                                      </p:tavLst>
                                    </p:anim>
                                    <p:anim calcmode="lin" valueType="num">
                                      <p:cBhvr additive="base">
                                        <p:cTn id="218" dur="500" fill="hold"/>
                                        <p:tgtEl>
                                          <p:spTgt spid="17"/>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18"/>
                                        </p:tgtEl>
                                        <p:attrNameLst>
                                          <p:attrName>style.visibility</p:attrName>
                                        </p:attrNameLst>
                                      </p:cBhvr>
                                      <p:to>
                                        <p:strVal val="visible"/>
                                      </p:to>
                                    </p:set>
                                    <p:anim calcmode="lin" valueType="num">
                                      <p:cBhvr additive="base">
                                        <p:cTn id="221" dur="500" fill="hold"/>
                                        <p:tgtEl>
                                          <p:spTgt spid="18"/>
                                        </p:tgtEl>
                                        <p:attrNameLst>
                                          <p:attrName>ppt_x</p:attrName>
                                        </p:attrNameLst>
                                      </p:cBhvr>
                                      <p:tavLst>
                                        <p:tav tm="0">
                                          <p:val>
                                            <p:strVal val="#ppt_x"/>
                                          </p:val>
                                        </p:tav>
                                        <p:tav tm="100000">
                                          <p:val>
                                            <p:strVal val="#ppt_x"/>
                                          </p:val>
                                        </p:tav>
                                      </p:tavLst>
                                    </p:anim>
                                    <p:anim calcmode="lin" valueType="num">
                                      <p:cBhvr additive="base">
                                        <p:cTn id="222" dur="500" fill="hold"/>
                                        <p:tgtEl>
                                          <p:spTgt spid="18"/>
                                        </p:tgtEl>
                                        <p:attrNameLst>
                                          <p:attrName>ppt_y</p:attrName>
                                        </p:attrNameLst>
                                      </p:cBhvr>
                                      <p:tavLst>
                                        <p:tav tm="0">
                                          <p:val>
                                            <p:strVal val="1+#ppt_h/2"/>
                                          </p:val>
                                        </p:tav>
                                        <p:tav tm="100000">
                                          <p:val>
                                            <p:strVal val="#ppt_y"/>
                                          </p:val>
                                        </p:tav>
                                      </p:tavLst>
                                    </p:anim>
                                  </p:childTnLst>
                                </p:cTn>
                              </p:par>
                              <p:par>
                                <p:cTn id="223" presetID="2" presetClass="entr" presetSubtype="4" fill="hold" grpId="0" nodeType="withEffect">
                                  <p:stCondLst>
                                    <p:cond delay="0"/>
                                  </p:stCondLst>
                                  <p:childTnLst>
                                    <p:set>
                                      <p:cBhvr>
                                        <p:cTn id="224" dur="1" fill="hold">
                                          <p:stCondLst>
                                            <p:cond delay="0"/>
                                          </p:stCondLst>
                                        </p:cTn>
                                        <p:tgtEl>
                                          <p:spTgt spid="19"/>
                                        </p:tgtEl>
                                        <p:attrNameLst>
                                          <p:attrName>style.visibility</p:attrName>
                                        </p:attrNameLst>
                                      </p:cBhvr>
                                      <p:to>
                                        <p:strVal val="visible"/>
                                      </p:to>
                                    </p:set>
                                    <p:anim calcmode="lin" valueType="num">
                                      <p:cBhvr additive="base">
                                        <p:cTn id="225" dur="500" fill="hold"/>
                                        <p:tgtEl>
                                          <p:spTgt spid="19"/>
                                        </p:tgtEl>
                                        <p:attrNameLst>
                                          <p:attrName>ppt_x</p:attrName>
                                        </p:attrNameLst>
                                      </p:cBhvr>
                                      <p:tavLst>
                                        <p:tav tm="0">
                                          <p:val>
                                            <p:strVal val="#ppt_x"/>
                                          </p:val>
                                        </p:tav>
                                        <p:tav tm="100000">
                                          <p:val>
                                            <p:strVal val="#ppt_x"/>
                                          </p:val>
                                        </p:tav>
                                      </p:tavLst>
                                    </p:anim>
                                    <p:anim calcmode="lin" valueType="num">
                                      <p:cBhvr additive="base">
                                        <p:cTn id="226" dur="500" fill="hold"/>
                                        <p:tgtEl>
                                          <p:spTgt spid="19"/>
                                        </p:tgtEl>
                                        <p:attrNameLst>
                                          <p:attrName>ppt_y</p:attrName>
                                        </p:attrNameLst>
                                      </p:cBhvr>
                                      <p:tavLst>
                                        <p:tav tm="0">
                                          <p:val>
                                            <p:strVal val="1+#ppt_h/2"/>
                                          </p:val>
                                        </p:tav>
                                        <p:tav tm="100000">
                                          <p:val>
                                            <p:strVal val="#ppt_y"/>
                                          </p:val>
                                        </p:tav>
                                      </p:tavLst>
                                    </p:anim>
                                  </p:childTnLst>
                                </p:cTn>
                              </p:par>
                              <p:par>
                                <p:cTn id="227" presetID="2" presetClass="entr" presetSubtype="4" fill="hold" grpId="0" nodeType="withEffect">
                                  <p:stCondLst>
                                    <p:cond delay="0"/>
                                  </p:stCondLst>
                                  <p:childTnLst>
                                    <p:set>
                                      <p:cBhvr>
                                        <p:cTn id="228" dur="1" fill="hold">
                                          <p:stCondLst>
                                            <p:cond delay="0"/>
                                          </p:stCondLst>
                                        </p:cTn>
                                        <p:tgtEl>
                                          <p:spTgt spid="21"/>
                                        </p:tgtEl>
                                        <p:attrNameLst>
                                          <p:attrName>style.visibility</p:attrName>
                                        </p:attrNameLst>
                                      </p:cBhvr>
                                      <p:to>
                                        <p:strVal val="visible"/>
                                      </p:to>
                                    </p:set>
                                    <p:anim calcmode="lin" valueType="num">
                                      <p:cBhvr additive="base">
                                        <p:cTn id="229" dur="500" fill="hold"/>
                                        <p:tgtEl>
                                          <p:spTgt spid="21"/>
                                        </p:tgtEl>
                                        <p:attrNameLst>
                                          <p:attrName>ppt_x</p:attrName>
                                        </p:attrNameLst>
                                      </p:cBhvr>
                                      <p:tavLst>
                                        <p:tav tm="0">
                                          <p:val>
                                            <p:strVal val="#ppt_x"/>
                                          </p:val>
                                        </p:tav>
                                        <p:tav tm="100000">
                                          <p:val>
                                            <p:strVal val="#ppt_x"/>
                                          </p:val>
                                        </p:tav>
                                      </p:tavLst>
                                    </p:anim>
                                    <p:anim calcmode="lin" valueType="num">
                                      <p:cBhvr additive="base">
                                        <p:cTn id="230" dur="500" fill="hold"/>
                                        <p:tgtEl>
                                          <p:spTgt spid="21"/>
                                        </p:tgtEl>
                                        <p:attrNameLst>
                                          <p:attrName>ppt_y</p:attrName>
                                        </p:attrNameLst>
                                      </p:cBhvr>
                                      <p:tavLst>
                                        <p:tav tm="0">
                                          <p:val>
                                            <p:strVal val="1+#ppt_h/2"/>
                                          </p:val>
                                        </p:tav>
                                        <p:tav tm="100000">
                                          <p:val>
                                            <p:strVal val="#ppt_y"/>
                                          </p:val>
                                        </p:tav>
                                      </p:tavLst>
                                    </p:anim>
                                  </p:childTnLst>
                                </p:cTn>
                              </p:par>
                              <p:par>
                                <p:cTn id="231" presetID="2" presetClass="entr" presetSubtype="4" fill="hold" grpId="0" nodeType="withEffect">
                                  <p:stCondLst>
                                    <p:cond delay="0"/>
                                  </p:stCondLst>
                                  <p:childTnLst>
                                    <p:set>
                                      <p:cBhvr>
                                        <p:cTn id="232" dur="1" fill="hold">
                                          <p:stCondLst>
                                            <p:cond delay="0"/>
                                          </p:stCondLst>
                                        </p:cTn>
                                        <p:tgtEl>
                                          <p:spTgt spid="22"/>
                                        </p:tgtEl>
                                        <p:attrNameLst>
                                          <p:attrName>style.visibility</p:attrName>
                                        </p:attrNameLst>
                                      </p:cBhvr>
                                      <p:to>
                                        <p:strVal val="visible"/>
                                      </p:to>
                                    </p:set>
                                    <p:anim calcmode="lin" valueType="num">
                                      <p:cBhvr additive="base">
                                        <p:cTn id="233" dur="500" fill="hold"/>
                                        <p:tgtEl>
                                          <p:spTgt spid="22"/>
                                        </p:tgtEl>
                                        <p:attrNameLst>
                                          <p:attrName>ppt_x</p:attrName>
                                        </p:attrNameLst>
                                      </p:cBhvr>
                                      <p:tavLst>
                                        <p:tav tm="0">
                                          <p:val>
                                            <p:strVal val="#ppt_x"/>
                                          </p:val>
                                        </p:tav>
                                        <p:tav tm="100000">
                                          <p:val>
                                            <p:strVal val="#ppt_x"/>
                                          </p:val>
                                        </p:tav>
                                      </p:tavLst>
                                    </p:anim>
                                    <p:anim calcmode="lin" valueType="num">
                                      <p:cBhvr additive="base">
                                        <p:cTn id="234" dur="500" fill="hold"/>
                                        <p:tgtEl>
                                          <p:spTgt spid="22"/>
                                        </p:tgtEl>
                                        <p:attrNameLst>
                                          <p:attrName>ppt_y</p:attrName>
                                        </p:attrNameLst>
                                      </p:cBhvr>
                                      <p:tavLst>
                                        <p:tav tm="0">
                                          <p:val>
                                            <p:strVal val="1+#ppt_h/2"/>
                                          </p:val>
                                        </p:tav>
                                        <p:tav tm="100000">
                                          <p:val>
                                            <p:strVal val="#ppt_y"/>
                                          </p:val>
                                        </p:tav>
                                      </p:tavLst>
                                    </p:anim>
                                  </p:childTnLst>
                                </p:cTn>
                              </p:par>
                              <p:par>
                                <p:cTn id="235" presetID="2" presetClass="entr" presetSubtype="4" fill="hold" grpId="0" nodeType="withEffect">
                                  <p:stCondLst>
                                    <p:cond delay="0"/>
                                  </p:stCondLst>
                                  <p:childTnLst>
                                    <p:set>
                                      <p:cBhvr>
                                        <p:cTn id="236" dur="1" fill="hold">
                                          <p:stCondLst>
                                            <p:cond delay="0"/>
                                          </p:stCondLst>
                                        </p:cTn>
                                        <p:tgtEl>
                                          <p:spTgt spid="23"/>
                                        </p:tgtEl>
                                        <p:attrNameLst>
                                          <p:attrName>style.visibility</p:attrName>
                                        </p:attrNameLst>
                                      </p:cBhvr>
                                      <p:to>
                                        <p:strVal val="visible"/>
                                      </p:to>
                                    </p:set>
                                    <p:anim calcmode="lin" valueType="num">
                                      <p:cBhvr additive="base">
                                        <p:cTn id="237" dur="500" fill="hold"/>
                                        <p:tgtEl>
                                          <p:spTgt spid="23"/>
                                        </p:tgtEl>
                                        <p:attrNameLst>
                                          <p:attrName>ppt_x</p:attrName>
                                        </p:attrNameLst>
                                      </p:cBhvr>
                                      <p:tavLst>
                                        <p:tav tm="0">
                                          <p:val>
                                            <p:strVal val="#ppt_x"/>
                                          </p:val>
                                        </p:tav>
                                        <p:tav tm="100000">
                                          <p:val>
                                            <p:strVal val="#ppt_x"/>
                                          </p:val>
                                        </p:tav>
                                      </p:tavLst>
                                    </p:anim>
                                    <p:anim calcmode="lin" valueType="num">
                                      <p:cBhvr additive="base">
                                        <p:cTn id="238" dur="500" fill="hold"/>
                                        <p:tgtEl>
                                          <p:spTgt spid="23"/>
                                        </p:tgtEl>
                                        <p:attrNameLst>
                                          <p:attrName>ppt_y</p:attrName>
                                        </p:attrNameLst>
                                      </p:cBhvr>
                                      <p:tavLst>
                                        <p:tav tm="0">
                                          <p:val>
                                            <p:strVal val="1+#ppt_h/2"/>
                                          </p:val>
                                        </p:tav>
                                        <p:tav tm="100000">
                                          <p:val>
                                            <p:strVal val="#ppt_y"/>
                                          </p:val>
                                        </p:tav>
                                      </p:tavLst>
                                    </p:anim>
                                  </p:childTnLst>
                                </p:cTn>
                              </p:par>
                              <p:par>
                                <p:cTn id="239" presetID="2" presetClass="entr" presetSubtype="4" fill="hold" grpId="0" nodeType="withEffect">
                                  <p:stCondLst>
                                    <p:cond delay="0"/>
                                  </p:stCondLst>
                                  <p:childTnLst>
                                    <p:set>
                                      <p:cBhvr>
                                        <p:cTn id="240" dur="1" fill="hold">
                                          <p:stCondLst>
                                            <p:cond delay="0"/>
                                          </p:stCondLst>
                                        </p:cTn>
                                        <p:tgtEl>
                                          <p:spTgt spid="179"/>
                                        </p:tgtEl>
                                        <p:attrNameLst>
                                          <p:attrName>style.visibility</p:attrName>
                                        </p:attrNameLst>
                                      </p:cBhvr>
                                      <p:to>
                                        <p:strVal val="visible"/>
                                      </p:to>
                                    </p:set>
                                    <p:anim calcmode="lin" valueType="num">
                                      <p:cBhvr additive="base">
                                        <p:cTn id="241" dur="500" fill="hold"/>
                                        <p:tgtEl>
                                          <p:spTgt spid="179"/>
                                        </p:tgtEl>
                                        <p:attrNameLst>
                                          <p:attrName>ppt_x</p:attrName>
                                        </p:attrNameLst>
                                      </p:cBhvr>
                                      <p:tavLst>
                                        <p:tav tm="0">
                                          <p:val>
                                            <p:strVal val="#ppt_x"/>
                                          </p:val>
                                        </p:tav>
                                        <p:tav tm="100000">
                                          <p:val>
                                            <p:strVal val="#ppt_x"/>
                                          </p:val>
                                        </p:tav>
                                      </p:tavLst>
                                    </p:anim>
                                    <p:anim calcmode="lin" valueType="num">
                                      <p:cBhvr additive="base">
                                        <p:cTn id="242" dur="500" fill="hold"/>
                                        <p:tgtEl>
                                          <p:spTgt spid="179"/>
                                        </p:tgtEl>
                                        <p:attrNameLst>
                                          <p:attrName>ppt_y</p:attrName>
                                        </p:attrNameLst>
                                      </p:cBhvr>
                                      <p:tavLst>
                                        <p:tav tm="0">
                                          <p:val>
                                            <p:strVal val="1+#ppt_h/2"/>
                                          </p:val>
                                        </p:tav>
                                        <p:tav tm="100000">
                                          <p:val>
                                            <p:strVal val="#ppt_y"/>
                                          </p:val>
                                        </p:tav>
                                      </p:tavLst>
                                    </p:anim>
                                  </p:childTnLst>
                                </p:cTn>
                              </p:par>
                              <p:par>
                                <p:cTn id="243" presetID="2" presetClass="entr" presetSubtype="4" fill="hold" nodeType="withEffect">
                                  <p:stCondLst>
                                    <p:cond delay="0"/>
                                  </p:stCondLst>
                                  <p:childTnLst>
                                    <p:set>
                                      <p:cBhvr>
                                        <p:cTn id="244" dur="1" fill="hold">
                                          <p:stCondLst>
                                            <p:cond delay="0"/>
                                          </p:stCondLst>
                                        </p:cTn>
                                        <p:tgtEl>
                                          <p:spTgt spid="9"/>
                                        </p:tgtEl>
                                        <p:attrNameLst>
                                          <p:attrName>style.visibility</p:attrName>
                                        </p:attrNameLst>
                                      </p:cBhvr>
                                      <p:to>
                                        <p:strVal val="visible"/>
                                      </p:to>
                                    </p:set>
                                    <p:anim calcmode="lin" valueType="num">
                                      <p:cBhvr additive="base">
                                        <p:cTn id="245" dur="500" fill="hold"/>
                                        <p:tgtEl>
                                          <p:spTgt spid="9"/>
                                        </p:tgtEl>
                                        <p:attrNameLst>
                                          <p:attrName>ppt_x</p:attrName>
                                        </p:attrNameLst>
                                      </p:cBhvr>
                                      <p:tavLst>
                                        <p:tav tm="0">
                                          <p:val>
                                            <p:strVal val="#ppt_x"/>
                                          </p:val>
                                        </p:tav>
                                        <p:tav tm="100000">
                                          <p:val>
                                            <p:strVal val="#ppt_x"/>
                                          </p:val>
                                        </p:tav>
                                      </p:tavLst>
                                    </p:anim>
                                    <p:anim calcmode="lin" valueType="num">
                                      <p:cBhvr additive="base">
                                        <p:cTn id="246" dur="500" fill="hold"/>
                                        <p:tgtEl>
                                          <p:spTgt spid="9"/>
                                        </p:tgtEl>
                                        <p:attrNameLst>
                                          <p:attrName>ppt_y</p:attrName>
                                        </p:attrNameLst>
                                      </p:cBhvr>
                                      <p:tavLst>
                                        <p:tav tm="0">
                                          <p:val>
                                            <p:strVal val="1+#ppt_h/2"/>
                                          </p:val>
                                        </p:tav>
                                        <p:tav tm="100000">
                                          <p:val>
                                            <p:strVal val="#ppt_y"/>
                                          </p:val>
                                        </p:tav>
                                      </p:tavLst>
                                    </p:anim>
                                  </p:childTnLst>
                                </p:cTn>
                              </p:par>
                              <p:par>
                                <p:cTn id="247" presetID="2" presetClass="entr" presetSubtype="4" fill="hold" nodeType="withEffect">
                                  <p:stCondLst>
                                    <p:cond delay="0"/>
                                  </p:stCondLst>
                                  <p:childTnLst>
                                    <p:set>
                                      <p:cBhvr>
                                        <p:cTn id="248" dur="1" fill="hold">
                                          <p:stCondLst>
                                            <p:cond delay="0"/>
                                          </p:stCondLst>
                                        </p:cTn>
                                        <p:tgtEl>
                                          <p:spTgt spid="10"/>
                                        </p:tgtEl>
                                        <p:attrNameLst>
                                          <p:attrName>style.visibility</p:attrName>
                                        </p:attrNameLst>
                                      </p:cBhvr>
                                      <p:to>
                                        <p:strVal val="visible"/>
                                      </p:to>
                                    </p:set>
                                    <p:anim calcmode="lin" valueType="num">
                                      <p:cBhvr additive="base">
                                        <p:cTn id="249" dur="500" fill="hold"/>
                                        <p:tgtEl>
                                          <p:spTgt spid="10"/>
                                        </p:tgtEl>
                                        <p:attrNameLst>
                                          <p:attrName>ppt_x</p:attrName>
                                        </p:attrNameLst>
                                      </p:cBhvr>
                                      <p:tavLst>
                                        <p:tav tm="0">
                                          <p:val>
                                            <p:strVal val="#ppt_x"/>
                                          </p:val>
                                        </p:tav>
                                        <p:tav tm="100000">
                                          <p:val>
                                            <p:strVal val="#ppt_x"/>
                                          </p:val>
                                        </p:tav>
                                      </p:tavLst>
                                    </p:anim>
                                    <p:anim calcmode="lin" valueType="num">
                                      <p:cBhvr additive="base">
                                        <p:cTn id="250" dur="500" fill="hold"/>
                                        <p:tgtEl>
                                          <p:spTgt spid="10"/>
                                        </p:tgtEl>
                                        <p:attrNameLst>
                                          <p:attrName>ppt_y</p:attrName>
                                        </p:attrNameLst>
                                      </p:cBhvr>
                                      <p:tavLst>
                                        <p:tav tm="0">
                                          <p:val>
                                            <p:strVal val="1+#ppt_h/2"/>
                                          </p:val>
                                        </p:tav>
                                        <p:tav tm="100000">
                                          <p:val>
                                            <p:strVal val="#ppt_y"/>
                                          </p:val>
                                        </p:tav>
                                      </p:tavLst>
                                    </p:anim>
                                  </p:childTnLst>
                                </p:cTn>
                              </p:par>
                              <p:par>
                                <p:cTn id="251" presetID="2" presetClass="entr" presetSubtype="4" fill="hold" nodeType="withEffect">
                                  <p:stCondLst>
                                    <p:cond delay="0"/>
                                  </p:stCondLst>
                                  <p:childTnLst>
                                    <p:set>
                                      <p:cBhvr>
                                        <p:cTn id="252" dur="1" fill="hold">
                                          <p:stCondLst>
                                            <p:cond delay="0"/>
                                          </p:stCondLst>
                                        </p:cTn>
                                        <p:tgtEl>
                                          <p:spTgt spid="11"/>
                                        </p:tgtEl>
                                        <p:attrNameLst>
                                          <p:attrName>style.visibility</p:attrName>
                                        </p:attrNameLst>
                                      </p:cBhvr>
                                      <p:to>
                                        <p:strVal val="visible"/>
                                      </p:to>
                                    </p:set>
                                    <p:anim calcmode="lin" valueType="num">
                                      <p:cBhvr additive="base">
                                        <p:cTn id="253" dur="500" fill="hold"/>
                                        <p:tgtEl>
                                          <p:spTgt spid="11"/>
                                        </p:tgtEl>
                                        <p:attrNameLst>
                                          <p:attrName>ppt_x</p:attrName>
                                        </p:attrNameLst>
                                      </p:cBhvr>
                                      <p:tavLst>
                                        <p:tav tm="0">
                                          <p:val>
                                            <p:strVal val="#ppt_x"/>
                                          </p:val>
                                        </p:tav>
                                        <p:tav tm="100000">
                                          <p:val>
                                            <p:strVal val="#ppt_x"/>
                                          </p:val>
                                        </p:tav>
                                      </p:tavLst>
                                    </p:anim>
                                    <p:anim calcmode="lin" valueType="num">
                                      <p:cBhvr additive="base">
                                        <p:cTn id="254" dur="500" fill="hold"/>
                                        <p:tgtEl>
                                          <p:spTgt spid="11"/>
                                        </p:tgtEl>
                                        <p:attrNameLst>
                                          <p:attrName>ppt_y</p:attrName>
                                        </p:attrNameLst>
                                      </p:cBhvr>
                                      <p:tavLst>
                                        <p:tav tm="0">
                                          <p:val>
                                            <p:strVal val="1+#ppt_h/2"/>
                                          </p:val>
                                        </p:tav>
                                        <p:tav tm="100000">
                                          <p:val>
                                            <p:strVal val="#ppt_y"/>
                                          </p:val>
                                        </p:tav>
                                      </p:tavLst>
                                    </p:anim>
                                  </p:childTnLst>
                                </p:cTn>
                              </p:par>
                              <p:par>
                                <p:cTn id="255" presetID="2" presetClass="entr" presetSubtype="4" fill="hold" nodeType="withEffect">
                                  <p:stCondLst>
                                    <p:cond delay="0"/>
                                  </p:stCondLst>
                                  <p:childTnLst>
                                    <p:set>
                                      <p:cBhvr>
                                        <p:cTn id="256" dur="1" fill="hold">
                                          <p:stCondLst>
                                            <p:cond delay="0"/>
                                          </p:stCondLst>
                                        </p:cTn>
                                        <p:tgtEl>
                                          <p:spTgt spid="12"/>
                                        </p:tgtEl>
                                        <p:attrNameLst>
                                          <p:attrName>style.visibility</p:attrName>
                                        </p:attrNameLst>
                                      </p:cBhvr>
                                      <p:to>
                                        <p:strVal val="visible"/>
                                      </p:to>
                                    </p:set>
                                    <p:anim calcmode="lin" valueType="num">
                                      <p:cBhvr additive="base">
                                        <p:cTn id="257" dur="500" fill="hold"/>
                                        <p:tgtEl>
                                          <p:spTgt spid="12"/>
                                        </p:tgtEl>
                                        <p:attrNameLst>
                                          <p:attrName>ppt_x</p:attrName>
                                        </p:attrNameLst>
                                      </p:cBhvr>
                                      <p:tavLst>
                                        <p:tav tm="0">
                                          <p:val>
                                            <p:strVal val="#ppt_x"/>
                                          </p:val>
                                        </p:tav>
                                        <p:tav tm="100000">
                                          <p:val>
                                            <p:strVal val="#ppt_x"/>
                                          </p:val>
                                        </p:tav>
                                      </p:tavLst>
                                    </p:anim>
                                    <p:anim calcmode="lin" valueType="num">
                                      <p:cBhvr additive="base">
                                        <p:cTn id="258" dur="500" fill="hold"/>
                                        <p:tgtEl>
                                          <p:spTgt spid="12"/>
                                        </p:tgtEl>
                                        <p:attrNameLst>
                                          <p:attrName>ppt_y</p:attrName>
                                        </p:attrNameLst>
                                      </p:cBhvr>
                                      <p:tavLst>
                                        <p:tav tm="0">
                                          <p:val>
                                            <p:strVal val="1+#ppt_h/2"/>
                                          </p:val>
                                        </p:tav>
                                        <p:tav tm="100000">
                                          <p:val>
                                            <p:strVal val="#ppt_y"/>
                                          </p:val>
                                        </p:tav>
                                      </p:tavLst>
                                    </p:anim>
                                  </p:childTnLst>
                                </p:cTn>
                              </p:par>
                              <p:par>
                                <p:cTn id="259" presetID="2" presetClass="entr" presetSubtype="4" fill="hold" nodeType="withEffect">
                                  <p:stCondLst>
                                    <p:cond delay="0"/>
                                  </p:stCondLst>
                                  <p:childTnLst>
                                    <p:set>
                                      <p:cBhvr>
                                        <p:cTn id="260" dur="1" fill="hold">
                                          <p:stCondLst>
                                            <p:cond delay="0"/>
                                          </p:stCondLst>
                                        </p:cTn>
                                        <p:tgtEl>
                                          <p:spTgt spid="13"/>
                                        </p:tgtEl>
                                        <p:attrNameLst>
                                          <p:attrName>style.visibility</p:attrName>
                                        </p:attrNameLst>
                                      </p:cBhvr>
                                      <p:to>
                                        <p:strVal val="visible"/>
                                      </p:to>
                                    </p:set>
                                    <p:anim calcmode="lin" valueType="num">
                                      <p:cBhvr additive="base">
                                        <p:cTn id="261" dur="500" fill="hold"/>
                                        <p:tgtEl>
                                          <p:spTgt spid="13"/>
                                        </p:tgtEl>
                                        <p:attrNameLst>
                                          <p:attrName>ppt_x</p:attrName>
                                        </p:attrNameLst>
                                      </p:cBhvr>
                                      <p:tavLst>
                                        <p:tav tm="0">
                                          <p:val>
                                            <p:strVal val="#ppt_x"/>
                                          </p:val>
                                        </p:tav>
                                        <p:tav tm="100000">
                                          <p:val>
                                            <p:strVal val="#ppt_x"/>
                                          </p:val>
                                        </p:tav>
                                      </p:tavLst>
                                    </p:anim>
                                    <p:anim calcmode="lin" valueType="num">
                                      <p:cBhvr additive="base">
                                        <p:cTn id="262" dur="500" fill="hold"/>
                                        <p:tgtEl>
                                          <p:spTgt spid="13"/>
                                        </p:tgtEl>
                                        <p:attrNameLst>
                                          <p:attrName>ppt_y</p:attrName>
                                        </p:attrNameLst>
                                      </p:cBhvr>
                                      <p:tavLst>
                                        <p:tav tm="0">
                                          <p:val>
                                            <p:strVal val="1+#ppt_h/2"/>
                                          </p:val>
                                        </p:tav>
                                        <p:tav tm="100000">
                                          <p:val>
                                            <p:strVal val="#ppt_y"/>
                                          </p:val>
                                        </p:tav>
                                      </p:tavLst>
                                    </p:anim>
                                  </p:childTnLst>
                                </p:cTn>
                              </p:par>
                              <p:par>
                                <p:cTn id="263" presetID="2" presetClass="entr" presetSubtype="4" fill="hold" nodeType="withEffect">
                                  <p:stCondLst>
                                    <p:cond delay="0"/>
                                  </p:stCondLst>
                                  <p:childTnLst>
                                    <p:set>
                                      <p:cBhvr>
                                        <p:cTn id="264" dur="1" fill="hold">
                                          <p:stCondLst>
                                            <p:cond delay="0"/>
                                          </p:stCondLst>
                                        </p:cTn>
                                        <p:tgtEl>
                                          <p:spTgt spid="24"/>
                                        </p:tgtEl>
                                        <p:attrNameLst>
                                          <p:attrName>style.visibility</p:attrName>
                                        </p:attrNameLst>
                                      </p:cBhvr>
                                      <p:to>
                                        <p:strVal val="visible"/>
                                      </p:to>
                                    </p:set>
                                    <p:anim calcmode="lin" valueType="num">
                                      <p:cBhvr additive="base">
                                        <p:cTn id="265" dur="500" fill="hold"/>
                                        <p:tgtEl>
                                          <p:spTgt spid="24"/>
                                        </p:tgtEl>
                                        <p:attrNameLst>
                                          <p:attrName>ppt_x</p:attrName>
                                        </p:attrNameLst>
                                      </p:cBhvr>
                                      <p:tavLst>
                                        <p:tav tm="0">
                                          <p:val>
                                            <p:strVal val="#ppt_x"/>
                                          </p:val>
                                        </p:tav>
                                        <p:tav tm="100000">
                                          <p:val>
                                            <p:strVal val="#ppt_x"/>
                                          </p:val>
                                        </p:tav>
                                      </p:tavLst>
                                    </p:anim>
                                    <p:anim calcmode="lin" valueType="num">
                                      <p:cBhvr additive="base">
                                        <p:cTn id="266" dur="500" fill="hold"/>
                                        <p:tgtEl>
                                          <p:spTgt spid="24"/>
                                        </p:tgtEl>
                                        <p:attrNameLst>
                                          <p:attrName>ppt_y</p:attrName>
                                        </p:attrNameLst>
                                      </p:cBhvr>
                                      <p:tavLst>
                                        <p:tav tm="0">
                                          <p:val>
                                            <p:strVal val="1+#ppt_h/2"/>
                                          </p:val>
                                        </p:tav>
                                        <p:tav tm="100000">
                                          <p:val>
                                            <p:strVal val="#ppt_y"/>
                                          </p:val>
                                        </p:tav>
                                      </p:tavLst>
                                    </p:anim>
                                  </p:childTnLst>
                                </p:cTn>
                              </p:par>
                              <p:par>
                                <p:cTn id="267" presetID="2" presetClass="entr" presetSubtype="4" fill="hold" nodeType="withEffect">
                                  <p:stCondLst>
                                    <p:cond delay="0"/>
                                  </p:stCondLst>
                                  <p:childTnLst>
                                    <p:set>
                                      <p:cBhvr>
                                        <p:cTn id="268" dur="1" fill="hold">
                                          <p:stCondLst>
                                            <p:cond delay="0"/>
                                          </p:stCondLst>
                                        </p:cTn>
                                        <p:tgtEl>
                                          <p:spTgt spid="25"/>
                                        </p:tgtEl>
                                        <p:attrNameLst>
                                          <p:attrName>style.visibility</p:attrName>
                                        </p:attrNameLst>
                                      </p:cBhvr>
                                      <p:to>
                                        <p:strVal val="visible"/>
                                      </p:to>
                                    </p:set>
                                    <p:anim calcmode="lin" valueType="num">
                                      <p:cBhvr additive="base">
                                        <p:cTn id="269" dur="500" fill="hold"/>
                                        <p:tgtEl>
                                          <p:spTgt spid="25"/>
                                        </p:tgtEl>
                                        <p:attrNameLst>
                                          <p:attrName>ppt_x</p:attrName>
                                        </p:attrNameLst>
                                      </p:cBhvr>
                                      <p:tavLst>
                                        <p:tav tm="0">
                                          <p:val>
                                            <p:strVal val="#ppt_x"/>
                                          </p:val>
                                        </p:tav>
                                        <p:tav tm="100000">
                                          <p:val>
                                            <p:strVal val="#ppt_x"/>
                                          </p:val>
                                        </p:tav>
                                      </p:tavLst>
                                    </p:anim>
                                    <p:anim calcmode="lin" valueType="num">
                                      <p:cBhvr additive="base">
                                        <p:cTn id="270" dur="500" fill="hold"/>
                                        <p:tgtEl>
                                          <p:spTgt spid="25"/>
                                        </p:tgtEl>
                                        <p:attrNameLst>
                                          <p:attrName>ppt_y</p:attrName>
                                        </p:attrNameLst>
                                      </p:cBhvr>
                                      <p:tavLst>
                                        <p:tav tm="0">
                                          <p:val>
                                            <p:strVal val="1+#ppt_h/2"/>
                                          </p:val>
                                        </p:tav>
                                        <p:tav tm="100000">
                                          <p:val>
                                            <p:strVal val="#ppt_y"/>
                                          </p:val>
                                        </p:tav>
                                      </p:tavLst>
                                    </p:anim>
                                  </p:childTnLst>
                                </p:cTn>
                              </p:par>
                              <p:par>
                                <p:cTn id="271" presetID="2" presetClass="entr" presetSubtype="4" fill="hold" nodeType="withEffect">
                                  <p:stCondLst>
                                    <p:cond delay="0"/>
                                  </p:stCondLst>
                                  <p:childTnLst>
                                    <p:set>
                                      <p:cBhvr>
                                        <p:cTn id="272" dur="1" fill="hold">
                                          <p:stCondLst>
                                            <p:cond delay="0"/>
                                          </p:stCondLst>
                                        </p:cTn>
                                        <p:tgtEl>
                                          <p:spTgt spid="26"/>
                                        </p:tgtEl>
                                        <p:attrNameLst>
                                          <p:attrName>style.visibility</p:attrName>
                                        </p:attrNameLst>
                                      </p:cBhvr>
                                      <p:to>
                                        <p:strVal val="visible"/>
                                      </p:to>
                                    </p:set>
                                    <p:anim calcmode="lin" valueType="num">
                                      <p:cBhvr additive="base">
                                        <p:cTn id="273" dur="500" fill="hold"/>
                                        <p:tgtEl>
                                          <p:spTgt spid="26"/>
                                        </p:tgtEl>
                                        <p:attrNameLst>
                                          <p:attrName>ppt_x</p:attrName>
                                        </p:attrNameLst>
                                      </p:cBhvr>
                                      <p:tavLst>
                                        <p:tav tm="0">
                                          <p:val>
                                            <p:strVal val="#ppt_x"/>
                                          </p:val>
                                        </p:tav>
                                        <p:tav tm="100000">
                                          <p:val>
                                            <p:strVal val="#ppt_x"/>
                                          </p:val>
                                        </p:tav>
                                      </p:tavLst>
                                    </p:anim>
                                    <p:anim calcmode="lin" valueType="num">
                                      <p:cBhvr additive="base">
                                        <p:cTn id="274" dur="500" fill="hold"/>
                                        <p:tgtEl>
                                          <p:spTgt spid="26"/>
                                        </p:tgtEl>
                                        <p:attrNameLst>
                                          <p:attrName>ppt_y</p:attrName>
                                        </p:attrNameLst>
                                      </p:cBhvr>
                                      <p:tavLst>
                                        <p:tav tm="0">
                                          <p:val>
                                            <p:strVal val="1+#ppt_h/2"/>
                                          </p:val>
                                        </p:tav>
                                        <p:tav tm="100000">
                                          <p:val>
                                            <p:strVal val="#ppt_y"/>
                                          </p:val>
                                        </p:tav>
                                      </p:tavLst>
                                    </p:anim>
                                  </p:childTnLst>
                                </p:cTn>
                              </p:par>
                              <p:par>
                                <p:cTn id="275" presetID="2" presetClass="entr" presetSubtype="4" fill="hold" nodeType="withEffect">
                                  <p:stCondLst>
                                    <p:cond delay="0"/>
                                  </p:stCondLst>
                                  <p:childTnLst>
                                    <p:set>
                                      <p:cBhvr>
                                        <p:cTn id="276" dur="1" fill="hold">
                                          <p:stCondLst>
                                            <p:cond delay="0"/>
                                          </p:stCondLst>
                                        </p:cTn>
                                        <p:tgtEl>
                                          <p:spTgt spid="27"/>
                                        </p:tgtEl>
                                        <p:attrNameLst>
                                          <p:attrName>style.visibility</p:attrName>
                                        </p:attrNameLst>
                                      </p:cBhvr>
                                      <p:to>
                                        <p:strVal val="visible"/>
                                      </p:to>
                                    </p:set>
                                    <p:anim calcmode="lin" valueType="num">
                                      <p:cBhvr additive="base">
                                        <p:cTn id="277" dur="500" fill="hold"/>
                                        <p:tgtEl>
                                          <p:spTgt spid="27"/>
                                        </p:tgtEl>
                                        <p:attrNameLst>
                                          <p:attrName>ppt_x</p:attrName>
                                        </p:attrNameLst>
                                      </p:cBhvr>
                                      <p:tavLst>
                                        <p:tav tm="0">
                                          <p:val>
                                            <p:strVal val="#ppt_x"/>
                                          </p:val>
                                        </p:tav>
                                        <p:tav tm="100000">
                                          <p:val>
                                            <p:strVal val="#ppt_x"/>
                                          </p:val>
                                        </p:tav>
                                      </p:tavLst>
                                    </p:anim>
                                    <p:anim calcmode="lin" valueType="num">
                                      <p:cBhvr additive="base">
                                        <p:cTn id="278" dur="500" fill="hold"/>
                                        <p:tgtEl>
                                          <p:spTgt spid="27"/>
                                        </p:tgtEl>
                                        <p:attrNameLst>
                                          <p:attrName>ppt_y</p:attrName>
                                        </p:attrNameLst>
                                      </p:cBhvr>
                                      <p:tavLst>
                                        <p:tav tm="0">
                                          <p:val>
                                            <p:strVal val="1+#ppt_h/2"/>
                                          </p:val>
                                        </p:tav>
                                        <p:tav tm="100000">
                                          <p:val>
                                            <p:strVal val="#ppt_y"/>
                                          </p:val>
                                        </p:tav>
                                      </p:tavLst>
                                    </p:anim>
                                  </p:childTnLst>
                                </p:cTn>
                              </p:par>
                              <p:par>
                                <p:cTn id="279" presetID="2" presetClass="entr" presetSubtype="4" fill="hold" nodeType="withEffect">
                                  <p:stCondLst>
                                    <p:cond delay="0"/>
                                  </p:stCondLst>
                                  <p:childTnLst>
                                    <p:set>
                                      <p:cBhvr>
                                        <p:cTn id="280" dur="1" fill="hold">
                                          <p:stCondLst>
                                            <p:cond delay="0"/>
                                          </p:stCondLst>
                                        </p:cTn>
                                        <p:tgtEl>
                                          <p:spTgt spid="28"/>
                                        </p:tgtEl>
                                        <p:attrNameLst>
                                          <p:attrName>style.visibility</p:attrName>
                                        </p:attrNameLst>
                                      </p:cBhvr>
                                      <p:to>
                                        <p:strVal val="visible"/>
                                      </p:to>
                                    </p:set>
                                    <p:anim calcmode="lin" valueType="num">
                                      <p:cBhvr additive="base">
                                        <p:cTn id="281" dur="500" fill="hold"/>
                                        <p:tgtEl>
                                          <p:spTgt spid="28"/>
                                        </p:tgtEl>
                                        <p:attrNameLst>
                                          <p:attrName>ppt_x</p:attrName>
                                        </p:attrNameLst>
                                      </p:cBhvr>
                                      <p:tavLst>
                                        <p:tav tm="0">
                                          <p:val>
                                            <p:strVal val="#ppt_x"/>
                                          </p:val>
                                        </p:tav>
                                        <p:tav tm="100000">
                                          <p:val>
                                            <p:strVal val="#ppt_x"/>
                                          </p:val>
                                        </p:tav>
                                      </p:tavLst>
                                    </p:anim>
                                    <p:anim calcmode="lin" valueType="num">
                                      <p:cBhvr additive="base">
                                        <p:cTn id="282" dur="500" fill="hold"/>
                                        <p:tgtEl>
                                          <p:spTgt spid="28"/>
                                        </p:tgtEl>
                                        <p:attrNameLst>
                                          <p:attrName>ppt_y</p:attrName>
                                        </p:attrNameLst>
                                      </p:cBhvr>
                                      <p:tavLst>
                                        <p:tav tm="0">
                                          <p:val>
                                            <p:strVal val="1+#ppt_h/2"/>
                                          </p:val>
                                        </p:tav>
                                        <p:tav tm="100000">
                                          <p:val>
                                            <p:strVal val="#ppt_y"/>
                                          </p:val>
                                        </p:tav>
                                      </p:tavLst>
                                    </p:anim>
                                  </p:childTnLst>
                                </p:cTn>
                              </p:par>
                              <p:par>
                                <p:cTn id="283" presetID="2" presetClass="entr" presetSubtype="4" fill="hold" nodeType="withEffect">
                                  <p:stCondLst>
                                    <p:cond delay="0"/>
                                  </p:stCondLst>
                                  <p:childTnLst>
                                    <p:set>
                                      <p:cBhvr>
                                        <p:cTn id="284" dur="1" fill="hold">
                                          <p:stCondLst>
                                            <p:cond delay="0"/>
                                          </p:stCondLst>
                                        </p:cTn>
                                        <p:tgtEl>
                                          <p:spTgt spid="29"/>
                                        </p:tgtEl>
                                        <p:attrNameLst>
                                          <p:attrName>style.visibility</p:attrName>
                                        </p:attrNameLst>
                                      </p:cBhvr>
                                      <p:to>
                                        <p:strVal val="visible"/>
                                      </p:to>
                                    </p:set>
                                    <p:anim calcmode="lin" valueType="num">
                                      <p:cBhvr additive="base">
                                        <p:cTn id="285" dur="500" fill="hold"/>
                                        <p:tgtEl>
                                          <p:spTgt spid="29"/>
                                        </p:tgtEl>
                                        <p:attrNameLst>
                                          <p:attrName>ppt_x</p:attrName>
                                        </p:attrNameLst>
                                      </p:cBhvr>
                                      <p:tavLst>
                                        <p:tav tm="0">
                                          <p:val>
                                            <p:strVal val="#ppt_x"/>
                                          </p:val>
                                        </p:tav>
                                        <p:tav tm="100000">
                                          <p:val>
                                            <p:strVal val="#ppt_x"/>
                                          </p:val>
                                        </p:tav>
                                      </p:tavLst>
                                    </p:anim>
                                    <p:anim calcmode="lin" valueType="num">
                                      <p:cBhvr additive="base">
                                        <p:cTn id="286" dur="500" fill="hold"/>
                                        <p:tgtEl>
                                          <p:spTgt spid="29"/>
                                        </p:tgtEl>
                                        <p:attrNameLst>
                                          <p:attrName>ppt_y</p:attrName>
                                        </p:attrNameLst>
                                      </p:cBhvr>
                                      <p:tavLst>
                                        <p:tav tm="0">
                                          <p:val>
                                            <p:strVal val="1+#ppt_h/2"/>
                                          </p:val>
                                        </p:tav>
                                        <p:tav tm="100000">
                                          <p:val>
                                            <p:strVal val="#ppt_y"/>
                                          </p:val>
                                        </p:tav>
                                      </p:tavLst>
                                    </p:anim>
                                  </p:childTnLst>
                                </p:cTn>
                              </p:par>
                              <p:par>
                                <p:cTn id="287" presetID="2" presetClass="entr" presetSubtype="4" fill="hold" nodeType="withEffect">
                                  <p:stCondLst>
                                    <p:cond delay="0"/>
                                  </p:stCondLst>
                                  <p:childTnLst>
                                    <p:set>
                                      <p:cBhvr>
                                        <p:cTn id="288" dur="1" fill="hold">
                                          <p:stCondLst>
                                            <p:cond delay="0"/>
                                          </p:stCondLst>
                                        </p:cTn>
                                        <p:tgtEl>
                                          <p:spTgt spid="30"/>
                                        </p:tgtEl>
                                        <p:attrNameLst>
                                          <p:attrName>style.visibility</p:attrName>
                                        </p:attrNameLst>
                                      </p:cBhvr>
                                      <p:to>
                                        <p:strVal val="visible"/>
                                      </p:to>
                                    </p:set>
                                    <p:anim calcmode="lin" valueType="num">
                                      <p:cBhvr additive="base">
                                        <p:cTn id="289" dur="500" fill="hold"/>
                                        <p:tgtEl>
                                          <p:spTgt spid="30"/>
                                        </p:tgtEl>
                                        <p:attrNameLst>
                                          <p:attrName>ppt_x</p:attrName>
                                        </p:attrNameLst>
                                      </p:cBhvr>
                                      <p:tavLst>
                                        <p:tav tm="0">
                                          <p:val>
                                            <p:strVal val="#ppt_x"/>
                                          </p:val>
                                        </p:tav>
                                        <p:tav tm="100000">
                                          <p:val>
                                            <p:strVal val="#ppt_x"/>
                                          </p:val>
                                        </p:tav>
                                      </p:tavLst>
                                    </p:anim>
                                    <p:anim calcmode="lin" valueType="num">
                                      <p:cBhvr additive="base">
                                        <p:cTn id="290" dur="500" fill="hold"/>
                                        <p:tgtEl>
                                          <p:spTgt spid="30"/>
                                        </p:tgtEl>
                                        <p:attrNameLst>
                                          <p:attrName>ppt_y</p:attrName>
                                        </p:attrNameLst>
                                      </p:cBhvr>
                                      <p:tavLst>
                                        <p:tav tm="0">
                                          <p:val>
                                            <p:strVal val="1+#ppt_h/2"/>
                                          </p:val>
                                        </p:tav>
                                        <p:tav tm="100000">
                                          <p:val>
                                            <p:strVal val="#ppt_y"/>
                                          </p:val>
                                        </p:tav>
                                      </p:tavLst>
                                    </p:anim>
                                  </p:childTnLst>
                                </p:cTn>
                              </p:par>
                              <p:par>
                                <p:cTn id="291" presetID="2" presetClass="entr" presetSubtype="4" fill="hold" nodeType="withEffect">
                                  <p:stCondLst>
                                    <p:cond delay="0"/>
                                  </p:stCondLst>
                                  <p:childTnLst>
                                    <p:set>
                                      <p:cBhvr>
                                        <p:cTn id="292" dur="1" fill="hold">
                                          <p:stCondLst>
                                            <p:cond delay="0"/>
                                          </p:stCondLst>
                                        </p:cTn>
                                        <p:tgtEl>
                                          <p:spTgt spid="31"/>
                                        </p:tgtEl>
                                        <p:attrNameLst>
                                          <p:attrName>style.visibility</p:attrName>
                                        </p:attrNameLst>
                                      </p:cBhvr>
                                      <p:to>
                                        <p:strVal val="visible"/>
                                      </p:to>
                                    </p:set>
                                    <p:anim calcmode="lin" valueType="num">
                                      <p:cBhvr additive="base">
                                        <p:cTn id="293" dur="500" fill="hold"/>
                                        <p:tgtEl>
                                          <p:spTgt spid="31"/>
                                        </p:tgtEl>
                                        <p:attrNameLst>
                                          <p:attrName>ppt_x</p:attrName>
                                        </p:attrNameLst>
                                      </p:cBhvr>
                                      <p:tavLst>
                                        <p:tav tm="0">
                                          <p:val>
                                            <p:strVal val="#ppt_x"/>
                                          </p:val>
                                        </p:tav>
                                        <p:tav tm="100000">
                                          <p:val>
                                            <p:strVal val="#ppt_x"/>
                                          </p:val>
                                        </p:tav>
                                      </p:tavLst>
                                    </p:anim>
                                    <p:anim calcmode="lin" valueType="num">
                                      <p:cBhvr additive="base">
                                        <p:cTn id="294" dur="500" fill="hold"/>
                                        <p:tgtEl>
                                          <p:spTgt spid="31"/>
                                        </p:tgtEl>
                                        <p:attrNameLst>
                                          <p:attrName>ppt_y</p:attrName>
                                        </p:attrNameLst>
                                      </p:cBhvr>
                                      <p:tavLst>
                                        <p:tav tm="0">
                                          <p:val>
                                            <p:strVal val="1+#ppt_h/2"/>
                                          </p:val>
                                        </p:tav>
                                        <p:tav tm="100000">
                                          <p:val>
                                            <p:strVal val="#ppt_y"/>
                                          </p:val>
                                        </p:tav>
                                      </p:tavLst>
                                    </p:anim>
                                  </p:childTnLst>
                                </p:cTn>
                              </p:par>
                              <p:par>
                                <p:cTn id="295" presetID="2" presetClass="entr" presetSubtype="4" fill="hold" nodeType="withEffect">
                                  <p:stCondLst>
                                    <p:cond delay="0"/>
                                  </p:stCondLst>
                                  <p:childTnLst>
                                    <p:set>
                                      <p:cBhvr>
                                        <p:cTn id="296" dur="1" fill="hold">
                                          <p:stCondLst>
                                            <p:cond delay="0"/>
                                          </p:stCondLst>
                                        </p:cTn>
                                        <p:tgtEl>
                                          <p:spTgt spid="32"/>
                                        </p:tgtEl>
                                        <p:attrNameLst>
                                          <p:attrName>style.visibility</p:attrName>
                                        </p:attrNameLst>
                                      </p:cBhvr>
                                      <p:to>
                                        <p:strVal val="visible"/>
                                      </p:to>
                                    </p:set>
                                    <p:anim calcmode="lin" valueType="num">
                                      <p:cBhvr additive="base">
                                        <p:cTn id="297" dur="500" fill="hold"/>
                                        <p:tgtEl>
                                          <p:spTgt spid="32"/>
                                        </p:tgtEl>
                                        <p:attrNameLst>
                                          <p:attrName>ppt_x</p:attrName>
                                        </p:attrNameLst>
                                      </p:cBhvr>
                                      <p:tavLst>
                                        <p:tav tm="0">
                                          <p:val>
                                            <p:strVal val="#ppt_x"/>
                                          </p:val>
                                        </p:tav>
                                        <p:tav tm="100000">
                                          <p:val>
                                            <p:strVal val="#ppt_x"/>
                                          </p:val>
                                        </p:tav>
                                      </p:tavLst>
                                    </p:anim>
                                    <p:anim calcmode="lin" valueType="num">
                                      <p:cBhvr additive="base">
                                        <p:cTn id="298" dur="500" fill="hold"/>
                                        <p:tgtEl>
                                          <p:spTgt spid="32"/>
                                        </p:tgtEl>
                                        <p:attrNameLst>
                                          <p:attrName>ppt_y</p:attrName>
                                        </p:attrNameLst>
                                      </p:cBhvr>
                                      <p:tavLst>
                                        <p:tav tm="0">
                                          <p:val>
                                            <p:strVal val="1+#ppt_h/2"/>
                                          </p:val>
                                        </p:tav>
                                        <p:tav tm="100000">
                                          <p:val>
                                            <p:strVal val="#ppt_y"/>
                                          </p:val>
                                        </p:tav>
                                      </p:tavLst>
                                    </p:anim>
                                  </p:childTnLst>
                                </p:cTn>
                              </p:par>
                              <p:par>
                                <p:cTn id="299" presetID="2" presetClass="entr" presetSubtype="4" fill="hold" nodeType="withEffect">
                                  <p:stCondLst>
                                    <p:cond delay="0"/>
                                  </p:stCondLst>
                                  <p:childTnLst>
                                    <p:set>
                                      <p:cBhvr>
                                        <p:cTn id="300" dur="1" fill="hold">
                                          <p:stCondLst>
                                            <p:cond delay="0"/>
                                          </p:stCondLst>
                                        </p:cTn>
                                        <p:tgtEl>
                                          <p:spTgt spid="33"/>
                                        </p:tgtEl>
                                        <p:attrNameLst>
                                          <p:attrName>style.visibility</p:attrName>
                                        </p:attrNameLst>
                                      </p:cBhvr>
                                      <p:to>
                                        <p:strVal val="visible"/>
                                      </p:to>
                                    </p:set>
                                    <p:anim calcmode="lin" valueType="num">
                                      <p:cBhvr additive="base">
                                        <p:cTn id="301" dur="500" fill="hold"/>
                                        <p:tgtEl>
                                          <p:spTgt spid="33"/>
                                        </p:tgtEl>
                                        <p:attrNameLst>
                                          <p:attrName>ppt_x</p:attrName>
                                        </p:attrNameLst>
                                      </p:cBhvr>
                                      <p:tavLst>
                                        <p:tav tm="0">
                                          <p:val>
                                            <p:strVal val="#ppt_x"/>
                                          </p:val>
                                        </p:tav>
                                        <p:tav tm="100000">
                                          <p:val>
                                            <p:strVal val="#ppt_x"/>
                                          </p:val>
                                        </p:tav>
                                      </p:tavLst>
                                    </p:anim>
                                    <p:anim calcmode="lin" valueType="num">
                                      <p:cBhvr additive="base">
                                        <p:cTn id="302" dur="500" fill="hold"/>
                                        <p:tgtEl>
                                          <p:spTgt spid="33"/>
                                        </p:tgtEl>
                                        <p:attrNameLst>
                                          <p:attrName>ppt_y</p:attrName>
                                        </p:attrNameLst>
                                      </p:cBhvr>
                                      <p:tavLst>
                                        <p:tav tm="0">
                                          <p:val>
                                            <p:strVal val="1+#ppt_h/2"/>
                                          </p:val>
                                        </p:tav>
                                        <p:tav tm="100000">
                                          <p:val>
                                            <p:strVal val="#ppt_y"/>
                                          </p:val>
                                        </p:tav>
                                      </p:tavLst>
                                    </p:anim>
                                  </p:childTnLst>
                                </p:cTn>
                              </p:par>
                              <p:par>
                                <p:cTn id="303" presetID="2" presetClass="entr" presetSubtype="4" fill="hold" nodeType="withEffect">
                                  <p:stCondLst>
                                    <p:cond delay="0"/>
                                  </p:stCondLst>
                                  <p:childTnLst>
                                    <p:set>
                                      <p:cBhvr>
                                        <p:cTn id="304" dur="1" fill="hold">
                                          <p:stCondLst>
                                            <p:cond delay="0"/>
                                          </p:stCondLst>
                                        </p:cTn>
                                        <p:tgtEl>
                                          <p:spTgt spid="34"/>
                                        </p:tgtEl>
                                        <p:attrNameLst>
                                          <p:attrName>style.visibility</p:attrName>
                                        </p:attrNameLst>
                                      </p:cBhvr>
                                      <p:to>
                                        <p:strVal val="visible"/>
                                      </p:to>
                                    </p:set>
                                    <p:anim calcmode="lin" valueType="num">
                                      <p:cBhvr additive="base">
                                        <p:cTn id="305" dur="500" fill="hold"/>
                                        <p:tgtEl>
                                          <p:spTgt spid="34"/>
                                        </p:tgtEl>
                                        <p:attrNameLst>
                                          <p:attrName>ppt_x</p:attrName>
                                        </p:attrNameLst>
                                      </p:cBhvr>
                                      <p:tavLst>
                                        <p:tav tm="0">
                                          <p:val>
                                            <p:strVal val="#ppt_x"/>
                                          </p:val>
                                        </p:tav>
                                        <p:tav tm="100000">
                                          <p:val>
                                            <p:strVal val="#ppt_x"/>
                                          </p:val>
                                        </p:tav>
                                      </p:tavLst>
                                    </p:anim>
                                    <p:anim calcmode="lin" valueType="num">
                                      <p:cBhvr additive="base">
                                        <p:cTn id="306" dur="500" fill="hold"/>
                                        <p:tgtEl>
                                          <p:spTgt spid="34"/>
                                        </p:tgtEl>
                                        <p:attrNameLst>
                                          <p:attrName>ppt_y</p:attrName>
                                        </p:attrNameLst>
                                      </p:cBhvr>
                                      <p:tavLst>
                                        <p:tav tm="0">
                                          <p:val>
                                            <p:strVal val="1+#ppt_h/2"/>
                                          </p:val>
                                        </p:tav>
                                        <p:tav tm="100000">
                                          <p:val>
                                            <p:strVal val="#ppt_y"/>
                                          </p:val>
                                        </p:tav>
                                      </p:tavLst>
                                    </p:anim>
                                  </p:childTnLst>
                                </p:cTn>
                              </p:par>
                              <p:par>
                                <p:cTn id="307" presetID="2" presetClass="entr" presetSubtype="4" fill="hold" nodeType="withEffect">
                                  <p:stCondLst>
                                    <p:cond delay="0"/>
                                  </p:stCondLst>
                                  <p:childTnLst>
                                    <p:set>
                                      <p:cBhvr>
                                        <p:cTn id="308" dur="1" fill="hold">
                                          <p:stCondLst>
                                            <p:cond delay="0"/>
                                          </p:stCondLst>
                                        </p:cTn>
                                        <p:tgtEl>
                                          <p:spTgt spid="35"/>
                                        </p:tgtEl>
                                        <p:attrNameLst>
                                          <p:attrName>style.visibility</p:attrName>
                                        </p:attrNameLst>
                                      </p:cBhvr>
                                      <p:to>
                                        <p:strVal val="visible"/>
                                      </p:to>
                                    </p:set>
                                    <p:anim calcmode="lin" valueType="num">
                                      <p:cBhvr additive="base">
                                        <p:cTn id="309" dur="500" fill="hold"/>
                                        <p:tgtEl>
                                          <p:spTgt spid="35"/>
                                        </p:tgtEl>
                                        <p:attrNameLst>
                                          <p:attrName>ppt_x</p:attrName>
                                        </p:attrNameLst>
                                      </p:cBhvr>
                                      <p:tavLst>
                                        <p:tav tm="0">
                                          <p:val>
                                            <p:strVal val="#ppt_x"/>
                                          </p:val>
                                        </p:tav>
                                        <p:tav tm="100000">
                                          <p:val>
                                            <p:strVal val="#ppt_x"/>
                                          </p:val>
                                        </p:tav>
                                      </p:tavLst>
                                    </p:anim>
                                    <p:anim calcmode="lin" valueType="num">
                                      <p:cBhvr additive="base">
                                        <p:cTn id="310" dur="500" fill="hold"/>
                                        <p:tgtEl>
                                          <p:spTgt spid="35"/>
                                        </p:tgtEl>
                                        <p:attrNameLst>
                                          <p:attrName>ppt_y</p:attrName>
                                        </p:attrNameLst>
                                      </p:cBhvr>
                                      <p:tavLst>
                                        <p:tav tm="0">
                                          <p:val>
                                            <p:strVal val="1+#ppt_h/2"/>
                                          </p:val>
                                        </p:tav>
                                        <p:tav tm="100000">
                                          <p:val>
                                            <p:strVal val="#ppt_y"/>
                                          </p:val>
                                        </p:tav>
                                      </p:tavLst>
                                    </p:anim>
                                  </p:childTnLst>
                                </p:cTn>
                              </p:par>
                              <p:par>
                                <p:cTn id="311" presetID="2" presetClass="entr" presetSubtype="4" fill="hold" nodeType="withEffect">
                                  <p:stCondLst>
                                    <p:cond delay="0"/>
                                  </p:stCondLst>
                                  <p:childTnLst>
                                    <p:set>
                                      <p:cBhvr>
                                        <p:cTn id="312" dur="1" fill="hold">
                                          <p:stCondLst>
                                            <p:cond delay="0"/>
                                          </p:stCondLst>
                                        </p:cTn>
                                        <p:tgtEl>
                                          <p:spTgt spid="36"/>
                                        </p:tgtEl>
                                        <p:attrNameLst>
                                          <p:attrName>style.visibility</p:attrName>
                                        </p:attrNameLst>
                                      </p:cBhvr>
                                      <p:to>
                                        <p:strVal val="visible"/>
                                      </p:to>
                                    </p:set>
                                    <p:anim calcmode="lin" valueType="num">
                                      <p:cBhvr additive="base">
                                        <p:cTn id="313" dur="500" fill="hold"/>
                                        <p:tgtEl>
                                          <p:spTgt spid="36"/>
                                        </p:tgtEl>
                                        <p:attrNameLst>
                                          <p:attrName>ppt_x</p:attrName>
                                        </p:attrNameLst>
                                      </p:cBhvr>
                                      <p:tavLst>
                                        <p:tav tm="0">
                                          <p:val>
                                            <p:strVal val="#ppt_x"/>
                                          </p:val>
                                        </p:tav>
                                        <p:tav tm="100000">
                                          <p:val>
                                            <p:strVal val="#ppt_x"/>
                                          </p:val>
                                        </p:tav>
                                      </p:tavLst>
                                    </p:anim>
                                    <p:anim calcmode="lin" valueType="num">
                                      <p:cBhvr additive="base">
                                        <p:cTn id="3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15" grpId="0" animBg="1"/>
      <p:bldP spid="16" grpId="0" animBg="1"/>
      <p:bldP spid="17" grpId="0" animBg="1"/>
      <p:bldP spid="18" grpId="0" animBg="1"/>
      <p:bldP spid="19" grpId="0" animBg="1"/>
      <p:bldP spid="21" grpId="0" animBg="1"/>
      <p:bldP spid="22" grpId="0" animBg="1"/>
      <p:bldP spid="23" grpId="0" animBg="1"/>
      <p:bldP spid="41" grpId="0" animBg="1"/>
      <p:bldP spid="42" grpId="0" animBg="1"/>
      <p:bldP spid="43" grpId="0" animBg="1"/>
      <p:bldP spid="44" grpId="0" animBg="1"/>
      <p:bldP spid="63" grpId="0" animBg="1"/>
      <p:bldP spid="64" grpId="0" animBg="1"/>
      <p:bldP spid="65" grpId="0" animBg="1"/>
      <p:bldP spid="66" grpId="0" animBg="1"/>
      <p:bldP spid="67" grpId="0" animBg="1"/>
      <p:bldP spid="68" grpId="0" animBg="1"/>
      <p:bldP spid="71" grpId="0" animBg="1"/>
      <p:bldP spid="72" grpId="0" animBg="1"/>
      <p:bldP spid="75" grpId="0" animBg="1"/>
      <p:bldP spid="76" grpId="0" animBg="1"/>
      <p:bldP spid="77" grpId="0" animBg="1"/>
      <p:bldP spid="78" grpId="0" animBg="1"/>
      <p:bldP spid="173" grpId="0" animBg="1"/>
      <p:bldP spid="174" grpId="0" animBg="1"/>
      <p:bldP spid="175" grpId="0" animBg="1"/>
      <p:bldP spid="178" grpId="0"/>
      <p:bldP spid="17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基于受限的玻尔兹曼机的案例</a:t>
            </a:r>
            <a:endParaRPr lang="zh-CN" altLang="en-US" dirty="0"/>
          </a:p>
        </p:txBody>
      </p:sp>
      <p:sp>
        <p:nvSpPr>
          <p:cNvPr id="3" name="内容占位符 2"/>
          <p:cNvSpPr>
            <a:spLocks noGrp="1"/>
          </p:cNvSpPr>
          <p:nvPr>
            <p:ph idx="1"/>
          </p:nvPr>
        </p:nvSpPr>
        <p:spPr/>
        <p:txBody>
          <a:bodyPr/>
          <a:lstStyle/>
          <a:p>
            <a:r>
              <a:rPr lang="zh-CN" altLang="en-US" sz="1800" dirty="0"/>
              <a:t>解决这两个问题后，根据之前的的</a:t>
            </a:r>
            <a:r>
              <a:rPr lang="en-US" altLang="zh-CN" sz="1800" dirty="0"/>
              <a:t>CD-k</a:t>
            </a:r>
            <a:r>
              <a:rPr lang="zh-CN" altLang="en-US" sz="1800" dirty="0"/>
              <a:t>算法就可以实现</a:t>
            </a:r>
            <a:r>
              <a:rPr lang="zh-CN" altLang="en-US" sz="1800" dirty="0" smtClean="0"/>
              <a:t>。</a:t>
            </a:r>
            <a:endParaRPr lang="en-US" altLang="zh-CN" sz="1800" dirty="0" smtClean="0"/>
          </a:p>
          <a:p>
            <a:endParaRPr lang="en-US" altLang="zh-CN" sz="1800" dirty="0"/>
          </a:p>
          <a:p>
            <a:r>
              <a:rPr lang="zh-CN" altLang="en-US" sz="1800" dirty="0" smtClean="0"/>
              <a:t>从而</a:t>
            </a:r>
            <a:r>
              <a:rPr lang="zh-CN" altLang="en-US" sz="1800" dirty="0"/>
              <a:t>用户</a:t>
            </a:r>
            <a:r>
              <a:rPr lang="zh-CN" altLang="en-US" sz="1800" dirty="0"/>
              <a:t>得到已评分歌曲的新的评分数据，还能对未评分的歌曲的得分进行预测，这些未</a:t>
            </a:r>
            <a:r>
              <a:rPr lang="zh-CN" altLang="en-US" sz="1800" dirty="0" smtClean="0"/>
              <a:t>评歌曲</a:t>
            </a:r>
            <a:r>
              <a:rPr lang="zh-CN" altLang="en-US" sz="1800" dirty="0"/>
              <a:t>的分数从高到低的排序形成推荐</a:t>
            </a:r>
            <a:r>
              <a:rPr lang="zh-CN" altLang="en-US" sz="1800" dirty="0" smtClean="0"/>
              <a:t>列表</a:t>
            </a:r>
            <a:endParaRPr lang="zh-CN" altLang="en-US" dirty="0" smtClean="0"/>
          </a:p>
          <a:p>
            <a:endParaRPr lang="en-US" altLang="zh-CN" dirty="0" smtClean="0"/>
          </a:p>
        </p:txBody>
      </p:sp>
      <p:pic>
        <p:nvPicPr>
          <p:cNvPr id="10242" name="Picture 2" descr="http://www.aboutyun.com/data/attachment/forum/201604/13/184423f03wdq3qxjists1z.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9621" y="3195580"/>
            <a:ext cx="3243008" cy="204449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www.aboutyun.com/data/attachment/forum/201604/13/184509zzp0zch0hj49cjxp.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35953" y="3195581"/>
            <a:ext cx="3244376" cy="2044490"/>
          </a:xfrm>
          <a:prstGeom prst="rect">
            <a:avLst/>
          </a:prstGeom>
          <a:noFill/>
          <a:extLst>
            <a:ext uri="{909E8E84-426E-40DD-AFC4-6F175D3DCCD1}">
              <a14:hiddenFill xmlns:a14="http://schemas.microsoft.com/office/drawing/2010/main">
                <a:solidFill>
                  <a:srgbClr val="FFFFFF"/>
                </a:solidFill>
              </a14:hiddenFill>
            </a:ext>
          </a:extLst>
        </p:spPr>
      </p:pic>
      <p:sp>
        <p:nvSpPr>
          <p:cNvPr id="7" name="右箭头 6"/>
          <p:cNvSpPr/>
          <p:nvPr/>
        </p:nvSpPr>
        <p:spPr>
          <a:xfrm rot="16200000">
            <a:off x="220250" y="4035787"/>
            <a:ext cx="1123721" cy="58664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err="1" smtClean="0"/>
              <a:t>EnCode</a:t>
            </a:r>
            <a:endParaRPr lang="zh-CN" altLang="en-US" sz="1600" dirty="0"/>
          </a:p>
        </p:txBody>
      </p:sp>
      <p:sp>
        <p:nvSpPr>
          <p:cNvPr id="8" name="右箭头 7"/>
          <p:cNvSpPr/>
          <p:nvPr/>
        </p:nvSpPr>
        <p:spPr>
          <a:xfrm rot="5400000">
            <a:off x="7635979" y="4035787"/>
            <a:ext cx="1123721" cy="586649"/>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600" dirty="0" err="1" smtClean="0"/>
              <a:t>DeCode</a:t>
            </a:r>
            <a:endParaRPr lang="zh-CN" altLang="en-US" sz="1600" dirty="0"/>
          </a:p>
        </p:txBody>
      </p:sp>
    </p:spTree>
    <p:extLst>
      <p:ext uri="{BB962C8B-B14F-4D97-AF65-F5344CB8AC3E}">
        <p14:creationId xmlns:p14="http://schemas.microsoft.com/office/powerpoint/2010/main" val="18974987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r>
              <a:rPr lang="zh-CN" altLang="en-US" sz="2400" dirty="0" smtClean="0"/>
              <a:t>对于</a:t>
            </a:r>
            <a:r>
              <a:rPr lang="en-US" altLang="zh-CN" sz="2400" dirty="0" smtClean="0"/>
              <a:t>RBM</a:t>
            </a:r>
            <a:r>
              <a:rPr lang="zh-CN" altLang="en-US" sz="2400" dirty="0" smtClean="0"/>
              <a:t>而言最大的问题，主要有三个：</a:t>
            </a:r>
            <a:endParaRPr lang="en-US" altLang="zh-CN" sz="2400" dirty="0" smtClean="0"/>
          </a:p>
          <a:p>
            <a:pPr marL="0" indent="0">
              <a:buNone/>
            </a:pPr>
            <a:r>
              <a:rPr lang="en-US" altLang="zh-CN" sz="2000" dirty="0" smtClean="0"/>
              <a:t>1</a:t>
            </a:r>
            <a:r>
              <a:rPr lang="zh-CN" altLang="en-US" sz="2000" dirty="0" smtClean="0"/>
              <a:t>）数据量大（解决办法：分小批量计算）：</a:t>
            </a:r>
            <a:endParaRPr lang="en-US" altLang="zh-CN" sz="2000" dirty="0" smtClean="0"/>
          </a:p>
          <a:p>
            <a:pPr marL="0" indent="0">
              <a:buNone/>
            </a:pPr>
            <a:endParaRPr lang="en-US" altLang="zh-CN" sz="2000" dirty="0" smtClean="0"/>
          </a:p>
          <a:p>
            <a:pPr marL="0" indent="0">
              <a:buNone/>
            </a:pPr>
            <a:endParaRPr lang="en-US" altLang="zh-CN" sz="2000" dirty="0" smtClean="0"/>
          </a:p>
          <a:p>
            <a:pPr marL="0" indent="0">
              <a:buNone/>
            </a:pPr>
            <a:endParaRPr lang="en-US" altLang="zh-CN" sz="2000" dirty="0"/>
          </a:p>
          <a:p>
            <a:pPr marL="0" indent="0">
              <a:buNone/>
            </a:pPr>
            <a:r>
              <a:rPr lang="en-US" altLang="zh-CN" sz="2000" dirty="0" smtClean="0"/>
              <a:t>2</a:t>
            </a:r>
            <a:r>
              <a:rPr lang="zh-CN" altLang="en-US" sz="2000" dirty="0" smtClean="0"/>
              <a:t>）学习率</a:t>
            </a:r>
            <a:r>
              <a:rPr lang="en-US" altLang="zh-CN" sz="2000" dirty="0" err="1" smtClean="0"/>
              <a:t>lr</a:t>
            </a:r>
            <a:r>
              <a:rPr lang="zh-CN" altLang="en-US" sz="2000" dirty="0" smtClean="0"/>
              <a:t>和动量</a:t>
            </a:r>
            <a:r>
              <a:rPr lang="en-US" altLang="zh-CN" sz="2000" dirty="0" smtClean="0"/>
              <a:t>k</a:t>
            </a:r>
            <a:r>
              <a:rPr lang="zh-CN" altLang="en-US" sz="2000" dirty="0" smtClean="0"/>
              <a:t>的设置：</a:t>
            </a:r>
            <a:endParaRPr lang="en-US" altLang="zh-CN" sz="2000" dirty="0"/>
          </a:p>
          <a:p>
            <a:pPr marL="0" indent="0">
              <a:buNone/>
            </a:pPr>
            <a:r>
              <a:rPr lang="zh-CN" altLang="en-US" sz="1800" dirty="0" smtClean="0"/>
              <a:t>             权重更新通常设置其更新量为权重的</a:t>
            </a:r>
            <a:r>
              <a:rPr lang="en-US" altLang="zh-CN" sz="1800" dirty="0" smtClean="0"/>
              <a:t>1/1000</a:t>
            </a:r>
            <a:r>
              <a:rPr lang="zh-CN" altLang="en-US" sz="1800" dirty="0" smtClean="0"/>
              <a:t>。而动量开始</a:t>
            </a:r>
            <a:r>
              <a:rPr lang="zh-CN" altLang="en-US" sz="1800" dirty="0"/>
              <a:t>可设置</a:t>
            </a:r>
            <a:r>
              <a:rPr lang="en-US" altLang="zh-CN" sz="1800" dirty="0"/>
              <a:t>0.5</a:t>
            </a:r>
            <a:r>
              <a:rPr lang="zh-CN" altLang="en-US" sz="1800" dirty="0"/>
              <a:t>，在重构误差处平稳增加状态时，</a:t>
            </a:r>
            <a:r>
              <a:rPr lang="en-US" altLang="zh-CN" sz="1800" dirty="0"/>
              <a:t>k</a:t>
            </a:r>
            <a:r>
              <a:rPr lang="zh-CN" altLang="en-US" sz="1800" dirty="0"/>
              <a:t>可取为</a:t>
            </a:r>
            <a:r>
              <a:rPr lang="en-US" altLang="zh-CN" sz="1800" dirty="0"/>
              <a:t>0.9</a:t>
            </a:r>
            <a:r>
              <a:rPr lang="zh-CN" altLang="en-US" sz="1800" dirty="0"/>
              <a:t>。</a:t>
            </a:r>
            <a:endParaRPr lang="en-US" altLang="zh-CN" sz="1800" dirty="0"/>
          </a:p>
          <a:p>
            <a:pPr marL="0" indent="0">
              <a:buNone/>
            </a:pPr>
            <a:endParaRPr lang="en-US" altLang="zh-CN" sz="2000" dirty="0" smtClean="0"/>
          </a:p>
          <a:p>
            <a:pPr marL="0" indent="0">
              <a:buNone/>
            </a:pPr>
            <a:r>
              <a:rPr lang="en-US" altLang="zh-CN" sz="2000" dirty="0" smtClean="0"/>
              <a:t>3</a:t>
            </a:r>
            <a:r>
              <a:rPr lang="zh-CN" altLang="en-US" sz="2000" dirty="0" smtClean="0"/>
              <a:t>）隐藏层单元的个数：</a:t>
            </a:r>
            <a:endParaRPr lang="en-US" altLang="zh-CN" sz="2000" dirty="0" smtClean="0"/>
          </a:p>
          <a:p>
            <a:pPr marL="0" indent="0">
              <a:buNone/>
            </a:pPr>
            <a:r>
              <a:rPr lang="zh-CN" altLang="en-US" sz="1800" dirty="0" smtClean="0"/>
              <a:t>              针对实际问题，大致估算模型所需隐藏单元，比如训练数据高度冗余，则可以设置更少的隐藏层单元。</a:t>
            </a:r>
            <a:endParaRPr lang="zh-CN" altLang="en-US" sz="1800" dirty="0"/>
          </a:p>
        </p:txBody>
      </p:sp>
      <p:pic>
        <p:nvPicPr>
          <p:cNvPr id="5" name="图片 4"/>
          <p:cNvPicPr>
            <a:picLocks noChangeAspect="1"/>
          </p:cNvPicPr>
          <p:nvPr/>
        </p:nvPicPr>
        <p:blipFill>
          <a:blip r:embed="rId2"/>
          <a:stretch>
            <a:fillRect/>
          </a:stretch>
        </p:blipFill>
        <p:spPr>
          <a:xfrm>
            <a:off x="1619672" y="1916831"/>
            <a:ext cx="3672408" cy="965145"/>
          </a:xfrm>
          <a:prstGeom prst="rect">
            <a:avLst/>
          </a:prstGeom>
        </p:spPr>
      </p:pic>
    </p:spTree>
    <p:extLst>
      <p:ext uri="{BB962C8B-B14F-4D97-AF65-F5344CB8AC3E}">
        <p14:creationId xmlns:p14="http://schemas.microsoft.com/office/powerpoint/2010/main" val="14595217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2286000" y="5867400"/>
            <a:ext cx="4724400" cy="304800"/>
          </a:xfrm>
          <a:prstGeom prst="rect">
            <a:avLst/>
          </a:prstGeom>
          <a:noFill/>
          <a:ln w="9525">
            <a:noFill/>
            <a:miter lim="800000"/>
            <a:headEnd/>
            <a:tailEnd/>
          </a:ln>
        </p:spPr>
        <p:txBody>
          <a:bodyPr>
            <a:spAutoFit/>
          </a:bodyPr>
          <a:lstStyle/>
          <a:p>
            <a:pPr algn="ctr"/>
            <a:r>
              <a:rPr lang="en-US" altLang="zh-CN" sz="1400" b="1" dirty="0" smtClean="0">
                <a:solidFill>
                  <a:srgbClr val="FF0000"/>
                </a:solidFill>
                <a:latin typeface="Verdana" pitchFamily="34" charset="0"/>
                <a:ea typeface="宋体" charset="-122"/>
              </a:rPr>
              <a:t>iiec.cqu.edu.cn </a:t>
            </a:r>
            <a:endParaRPr lang="en-US" altLang="zh-CN" sz="1400" b="1" dirty="0">
              <a:solidFill>
                <a:srgbClr val="FF0000"/>
              </a:solidFill>
              <a:latin typeface="Verdana" pitchFamily="34" charset="0"/>
              <a:ea typeface="宋体" charset="-122"/>
            </a:endParaRPr>
          </a:p>
        </p:txBody>
      </p:sp>
      <p:sp>
        <p:nvSpPr>
          <p:cNvPr id="88069" name="WordArt 5"/>
          <p:cNvSpPr>
            <a:spLocks noChangeArrowheads="1" noChangeShapeType="1" noTextEdit="1"/>
          </p:cNvSpPr>
          <p:nvPr/>
        </p:nvSpPr>
        <p:spPr bwMode="gray">
          <a:xfrm>
            <a:off x="1768475" y="2996952"/>
            <a:ext cx="5759450" cy="863600"/>
          </a:xfrm>
          <a:prstGeom prst="rect">
            <a:avLst/>
          </a:prstGeom>
        </p:spPr>
        <p:txBody>
          <a:bodyPr wrap="none" fromWordArt="1">
            <a:prstTxWarp prst="textDeflate">
              <a:avLst>
                <a:gd name="adj" fmla="val 0"/>
              </a:avLst>
            </a:prstTxWarp>
          </a:bodyPr>
          <a:lstStyle/>
          <a:p>
            <a:pPr algn="ctr"/>
            <a:r>
              <a:rPr lang="en-US" altLang="zh-CN" sz="3600" b="1" kern="10" dirty="0">
                <a:ln w="19050">
                  <a:solidFill>
                    <a:schemeClr val="bg1"/>
                  </a:solidFill>
                  <a:round/>
                  <a:headEnd/>
                  <a:tailEnd/>
                </a:ln>
                <a:gradFill rotWithShape="1">
                  <a:gsLst>
                    <a:gs pos="0">
                      <a:schemeClr val="tx1"/>
                    </a:gs>
                    <a:gs pos="100000">
                      <a:schemeClr val="accent1"/>
                    </a:gs>
                  </a:gsLst>
                  <a:lin ang="0" scaled="1"/>
                </a:gradFill>
                <a:effectLst>
                  <a:outerShdw dist="63500" dir="2212194" algn="ctr" rotWithShape="0">
                    <a:srgbClr val="868686">
                      <a:alpha val="50000"/>
                    </a:srgbClr>
                  </a:outerShdw>
                </a:effectLst>
                <a:latin typeface="Arial"/>
                <a:cs typeface="Arial"/>
              </a:rPr>
              <a:t>Thank You !</a:t>
            </a:r>
            <a:endParaRPr lang="zh-CN" altLang="en-US" sz="3600" b="1" kern="10" dirty="0">
              <a:ln w="19050">
                <a:solidFill>
                  <a:schemeClr val="bg1"/>
                </a:solidFill>
                <a:round/>
                <a:headEnd/>
                <a:tailEnd/>
              </a:ln>
              <a:gradFill rotWithShape="1">
                <a:gsLst>
                  <a:gs pos="0">
                    <a:schemeClr val="tx1"/>
                  </a:gs>
                  <a:gs pos="100000">
                    <a:schemeClr val="accent1"/>
                  </a:gs>
                </a:gsLst>
                <a:lin ang="0" scaled="1"/>
              </a:gradFill>
              <a:effectLst>
                <a:outerShdw dist="63500" dir="2212194" algn="ctr" rotWithShape="0">
                  <a:srgbClr val="868686">
                    <a:alpha val="50000"/>
                  </a:srgbClr>
                </a:outerShdw>
              </a:effectLst>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8069"/>
                                        </p:tgtEl>
                                        <p:attrNameLst>
                                          <p:attrName>style.visibility</p:attrName>
                                        </p:attrNameLst>
                                      </p:cBhvr>
                                      <p:to>
                                        <p:strVal val="visible"/>
                                      </p:to>
                                    </p:set>
                                    <p:anim calcmode="lin" valueType="num">
                                      <p:cBhvr>
                                        <p:cTn id="7" dur="500" fill="hold"/>
                                        <p:tgtEl>
                                          <p:spTgt spid="88069"/>
                                        </p:tgtEl>
                                        <p:attrNameLst>
                                          <p:attrName>ppt_w</p:attrName>
                                        </p:attrNameLst>
                                      </p:cBhvr>
                                      <p:tavLst>
                                        <p:tav tm="0">
                                          <p:val>
                                            <p:fltVal val="0"/>
                                          </p:val>
                                        </p:tav>
                                        <p:tav tm="100000">
                                          <p:val>
                                            <p:strVal val="#ppt_w"/>
                                          </p:val>
                                        </p:tav>
                                      </p:tavLst>
                                    </p:anim>
                                    <p:anim calcmode="lin" valueType="num">
                                      <p:cBhvr>
                                        <p:cTn id="8" dur="500" fill="hold"/>
                                        <p:tgtEl>
                                          <p:spTgt spid="88069"/>
                                        </p:tgtEl>
                                        <p:attrNameLst>
                                          <p:attrName>ppt_h</p:attrName>
                                        </p:attrNameLst>
                                      </p:cBhvr>
                                      <p:tavLst>
                                        <p:tav tm="0">
                                          <p:val>
                                            <p:fltVal val="0"/>
                                          </p:val>
                                        </p:tav>
                                        <p:tav tm="100000">
                                          <p:val>
                                            <p:strVal val="#ppt_h"/>
                                          </p:val>
                                        </p:tav>
                                      </p:tavLst>
                                    </p:anim>
                                    <p:animEffect transition="in" filter="fade">
                                      <p:cBhvr>
                                        <p:cTn id="9" dur="500"/>
                                        <p:tgtEl>
                                          <p:spTgt spid="88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玻尔兹曼机到底描述的是什么？</a:t>
            </a:r>
            <a:endParaRPr lang="zh-CN" altLang="en-US" dirty="0"/>
          </a:p>
        </p:txBody>
      </p:sp>
      <p:pic>
        <p:nvPicPr>
          <p:cNvPr id="6" name="图片 5"/>
          <p:cNvPicPr>
            <a:picLocks noChangeAspect="1"/>
          </p:cNvPicPr>
          <p:nvPr/>
        </p:nvPicPr>
        <p:blipFill>
          <a:blip r:embed="rId2"/>
          <a:stretch>
            <a:fillRect/>
          </a:stretch>
        </p:blipFill>
        <p:spPr>
          <a:xfrm>
            <a:off x="3263227" y="3403286"/>
            <a:ext cx="1328572" cy="1535714"/>
          </a:xfrm>
          <a:prstGeom prst="rect">
            <a:avLst/>
          </a:prstGeom>
        </p:spPr>
      </p:pic>
      <p:sp>
        <p:nvSpPr>
          <p:cNvPr id="7" name="云形标注 6"/>
          <p:cNvSpPr/>
          <p:nvPr/>
        </p:nvSpPr>
        <p:spPr>
          <a:xfrm>
            <a:off x="4492212" y="2272663"/>
            <a:ext cx="1470752" cy="727114"/>
          </a:xfrm>
          <a:prstGeom prst="cloudCallout">
            <a:avLst>
              <a:gd name="adj1" fmla="val -68024"/>
              <a:gd name="adj2" fmla="val 95454"/>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solidFill>
                  <a:srgbClr val="FF0000"/>
                </a:solidFill>
              </a:rPr>
              <a:t>马尔科夫随机场</a:t>
            </a:r>
            <a:endParaRPr lang="zh-CN" altLang="en-US" dirty="0"/>
          </a:p>
        </p:txBody>
      </p:sp>
      <p:sp>
        <p:nvSpPr>
          <p:cNvPr id="11" name="云形标注 10"/>
          <p:cNvSpPr/>
          <p:nvPr/>
        </p:nvSpPr>
        <p:spPr>
          <a:xfrm>
            <a:off x="1368847" y="2651667"/>
            <a:ext cx="1470752" cy="727114"/>
          </a:xfrm>
          <a:prstGeom prst="cloudCallout">
            <a:avLst>
              <a:gd name="adj1" fmla="val 59504"/>
              <a:gd name="adj2" fmla="val 8636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solidFill>
                  <a:srgbClr val="FF0000"/>
                </a:solidFill>
              </a:rPr>
              <a:t>Gibbs</a:t>
            </a:r>
            <a:r>
              <a:rPr lang="zh-CN" altLang="en-US" dirty="0" smtClean="0">
                <a:solidFill>
                  <a:srgbClr val="FF0000"/>
                </a:solidFill>
              </a:rPr>
              <a:t>采样</a:t>
            </a:r>
            <a:endParaRPr lang="zh-CN" altLang="en-US" dirty="0"/>
          </a:p>
        </p:txBody>
      </p:sp>
      <p:sp>
        <p:nvSpPr>
          <p:cNvPr id="12" name="云形标注 11"/>
          <p:cNvSpPr/>
          <p:nvPr/>
        </p:nvSpPr>
        <p:spPr>
          <a:xfrm>
            <a:off x="2839598" y="2179055"/>
            <a:ext cx="1470752" cy="727114"/>
          </a:xfrm>
          <a:prstGeom prst="cloudCallout">
            <a:avLst>
              <a:gd name="adj1" fmla="val 2762"/>
              <a:gd name="adj2" fmla="val 113636"/>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solidFill>
                  <a:srgbClr val="FF0000"/>
                </a:solidFill>
              </a:rPr>
              <a:t>蒙特卡罗</a:t>
            </a:r>
            <a:endParaRPr lang="zh-CN" altLang="en-US" dirty="0"/>
          </a:p>
        </p:txBody>
      </p:sp>
      <p:sp>
        <p:nvSpPr>
          <p:cNvPr id="13" name="云形标注 12"/>
          <p:cNvSpPr/>
          <p:nvPr/>
        </p:nvSpPr>
        <p:spPr>
          <a:xfrm>
            <a:off x="4765571" y="3546455"/>
            <a:ext cx="1470752" cy="727114"/>
          </a:xfrm>
          <a:prstGeom prst="cloudCallout">
            <a:avLst>
              <a:gd name="adj1" fmla="val -59597"/>
              <a:gd name="adj2" fmla="val 38637"/>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rgbClr val="FF0000"/>
                </a:solidFill>
              </a:rPr>
              <a:t>无相图</a:t>
            </a:r>
            <a:endParaRPr lang="zh-CN" altLang="en-US" dirty="0"/>
          </a:p>
        </p:txBody>
      </p:sp>
      <p:sp>
        <p:nvSpPr>
          <p:cNvPr id="14" name="云形标注 13"/>
          <p:cNvSpPr/>
          <p:nvPr/>
        </p:nvSpPr>
        <p:spPr>
          <a:xfrm>
            <a:off x="1228380" y="3602139"/>
            <a:ext cx="1470752" cy="727114"/>
          </a:xfrm>
          <a:prstGeom prst="cloudCallout">
            <a:avLst>
              <a:gd name="adj1" fmla="val 78605"/>
              <a:gd name="adj2" fmla="val 25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rgbClr val="FF0000"/>
                </a:solidFill>
              </a:rPr>
              <a:t>极</a:t>
            </a:r>
            <a:r>
              <a:rPr lang="zh-CN" altLang="en-US" dirty="0" smtClean="0">
                <a:solidFill>
                  <a:srgbClr val="FF0000"/>
                </a:solidFill>
              </a:rPr>
              <a:t>大似然函数</a:t>
            </a:r>
            <a:endParaRPr lang="zh-CN" altLang="en-US" dirty="0"/>
          </a:p>
        </p:txBody>
      </p:sp>
      <p:sp>
        <p:nvSpPr>
          <p:cNvPr id="15" name="云形标注 14"/>
          <p:cNvSpPr/>
          <p:nvPr/>
        </p:nvSpPr>
        <p:spPr>
          <a:xfrm>
            <a:off x="6144826" y="2627163"/>
            <a:ext cx="1470752" cy="727114"/>
          </a:xfrm>
          <a:prstGeom prst="cloudCallout">
            <a:avLst>
              <a:gd name="adj1" fmla="val -113530"/>
              <a:gd name="adj2" fmla="val 50000"/>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solidFill>
                  <a:srgbClr val="FF0000"/>
                </a:solidFill>
              </a:rPr>
              <a:t>对比散度</a:t>
            </a:r>
            <a:endParaRPr lang="zh-CN" altLang="en-US" dirty="0"/>
          </a:p>
        </p:txBody>
      </p:sp>
      <p:pic>
        <p:nvPicPr>
          <p:cNvPr id="9" name="图片 8"/>
          <p:cNvPicPr>
            <a:picLocks noChangeAspect="1"/>
          </p:cNvPicPr>
          <p:nvPr/>
        </p:nvPicPr>
        <p:blipFill>
          <a:blip r:embed="rId3"/>
          <a:stretch>
            <a:fillRect/>
          </a:stretch>
        </p:blipFill>
        <p:spPr>
          <a:xfrm>
            <a:off x="4492212" y="4550121"/>
            <a:ext cx="3343275" cy="921544"/>
          </a:xfrm>
          <a:prstGeom prst="rect">
            <a:avLst/>
          </a:prstGeom>
        </p:spPr>
      </p:pic>
    </p:spTree>
    <p:extLst>
      <p:ext uri="{BB962C8B-B14F-4D97-AF65-F5344CB8AC3E}">
        <p14:creationId xmlns:p14="http://schemas.microsoft.com/office/powerpoint/2010/main" val="202234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玻尔兹曼机到底描述的是什么？</a:t>
            </a:r>
            <a:endParaRPr lang="zh-CN" altLang="en-US" dirty="0"/>
          </a:p>
        </p:txBody>
      </p:sp>
      <p:pic>
        <p:nvPicPr>
          <p:cNvPr id="2050" name="Picture 2" descr="http://wenwen.soso.com/p/20110719/20110719154034-151999165.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25827" y="3314946"/>
            <a:ext cx="3077924" cy="19486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g1.tplm123.com/2008/12/20/37691/207918112579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5827" y="2608932"/>
            <a:ext cx="814217" cy="881938"/>
          </a:xfrm>
          <a:prstGeom prst="rect">
            <a:avLst/>
          </a:prstGeom>
          <a:noFill/>
          <a:extLst>
            <a:ext uri="{909E8E84-426E-40DD-AFC4-6F175D3DCCD1}">
              <a14:hiddenFill xmlns:a14="http://schemas.microsoft.com/office/drawing/2010/main">
                <a:solidFill>
                  <a:srgbClr val="FFFFFF"/>
                </a:solidFill>
              </a14:hiddenFill>
            </a:ext>
          </a:extLst>
        </p:spPr>
      </p:pic>
      <p:sp>
        <p:nvSpPr>
          <p:cNvPr id="9" name="流程图: 联系 8"/>
          <p:cNvSpPr/>
          <p:nvPr/>
        </p:nvSpPr>
        <p:spPr>
          <a:xfrm>
            <a:off x="3549155" y="2919170"/>
            <a:ext cx="181778" cy="1787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2230915" y="4289252"/>
            <a:ext cx="1002020" cy="391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547664" y="4680548"/>
            <a:ext cx="1184262" cy="369332"/>
          </a:xfrm>
          <a:prstGeom prst="rect">
            <a:avLst/>
          </a:prstGeom>
          <a:noFill/>
        </p:spPr>
        <p:txBody>
          <a:bodyPr wrap="square" rtlCol="0">
            <a:spAutoFit/>
          </a:bodyPr>
          <a:lstStyle/>
          <a:p>
            <a:r>
              <a:rPr lang="zh-CN" altLang="en-US" dirty="0" smtClean="0"/>
              <a:t>表面粗糙</a:t>
            </a:r>
            <a:endParaRPr lang="zh-CN" altLang="en-US" dirty="0"/>
          </a:p>
        </p:txBody>
      </p:sp>
    </p:spTree>
    <p:extLst>
      <p:ext uri="{BB962C8B-B14F-4D97-AF65-F5344CB8AC3E}">
        <p14:creationId xmlns:p14="http://schemas.microsoft.com/office/powerpoint/2010/main" val="65616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1000"/>
                                        <p:tgtEl>
                                          <p:spTgt spid="2052"/>
                                        </p:tgtEl>
                                      </p:cBhvr>
                                    </p:animEffect>
                                    <p:anim calcmode="lin" valueType="num">
                                      <p:cBhvr>
                                        <p:cTn id="13" dur="1000" fill="hold"/>
                                        <p:tgtEl>
                                          <p:spTgt spid="2052"/>
                                        </p:tgtEl>
                                        <p:attrNameLst>
                                          <p:attrName>ppt_x</p:attrName>
                                        </p:attrNameLst>
                                      </p:cBhvr>
                                      <p:tavLst>
                                        <p:tav tm="0">
                                          <p:val>
                                            <p:strVal val="#ppt_x"/>
                                          </p:val>
                                        </p:tav>
                                        <p:tav tm="100000">
                                          <p:val>
                                            <p:strVal val="#ppt_x"/>
                                          </p:val>
                                        </p:tav>
                                      </p:tavLst>
                                    </p:anim>
                                    <p:anim calcmode="lin" valueType="num">
                                      <p:cBhvr>
                                        <p:cTn id="14" dur="1000" fill="hold"/>
                                        <p:tgtEl>
                                          <p:spTgt spid="205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21" presetClass="entr" presetSubtype="1"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heel(1)">
                                      <p:cBhvr>
                                        <p:cTn id="22" dur="2000"/>
                                        <p:tgtEl>
                                          <p:spTgt spid="11"/>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玻尔兹曼机到底描述的是什么？</a:t>
            </a:r>
            <a:endParaRPr lang="zh-CN" altLang="en-US" dirty="0"/>
          </a:p>
        </p:txBody>
      </p:sp>
      <p:pic>
        <p:nvPicPr>
          <p:cNvPr id="16" name="Picture 2" descr="http://wenwen.soso.com/p/20110719/20110719154034-15199916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3042089"/>
            <a:ext cx="3077924" cy="19486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img1.tplm123.com/2008/12/20/37691/207918112579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1" y="2336075"/>
            <a:ext cx="814217" cy="881938"/>
          </a:xfrm>
          <a:prstGeom prst="rect">
            <a:avLst/>
          </a:prstGeom>
          <a:noFill/>
          <a:extLst>
            <a:ext uri="{909E8E84-426E-40DD-AFC4-6F175D3DCCD1}">
              <a14:hiddenFill xmlns:a14="http://schemas.microsoft.com/office/drawing/2010/main">
                <a:solidFill>
                  <a:srgbClr val="FFFFFF"/>
                </a:solidFill>
              </a14:hiddenFill>
            </a:ext>
          </a:extLst>
        </p:spPr>
      </p:pic>
      <p:sp>
        <p:nvSpPr>
          <p:cNvPr id="18" name="流程图: 联系 17"/>
          <p:cNvSpPr/>
          <p:nvPr/>
        </p:nvSpPr>
        <p:spPr>
          <a:xfrm>
            <a:off x="1351978" y="2646313"/>
            <a:ext cx="181778" cy="17873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4"/>
          <a:stretch>
            <a:fillRect/>
          </a:stretch>
        </p:blipFill>
        <p:spPr>
          <a:xfrm>
            <a:off x="4783459" y="2825044"/>
            <a:ext cx="3731891" cy="2159099"/>
          </a:xfrm>
          <a:prstGeom prst="rect">
            <a:avLst/>
          </a:prstGeom>
        </p:spPr>
      </p:pic>
      <p:sp>
        <p:nvSpPr>
          <p:cNvPr id="20" name="右箭头 19"/>
          <p:cNvSpPr/>
          <p:nvPr/>
        </p:nvSpPr>
        <p:spPr>
          <a:xfrm>
            <a:off x="3706574" y="3699602"/>
            <a:ext cx="1076885" cy="4874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745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anim calcmode="lin" valueType="num">
                                      <p:cBhvr>
                                        <p:cTn id="19" dur="1000" fill="hold"/>
                                        <p:tgtEl>
                                          <p:spTgt spid="20"/>
                                        </p:tgtEl>
                                        <p:attrNameLst>
                                          <p:attrName>ppt_x</p:attrName>
                                        </p:attrNameLst>
                                      </p:cBhvr>
                                      <p:tavLst>
                                        <p:tav tm="0">
                                          <p:val>
                                            <p:strVal val="#ppt_x"/>
                                          </p:val>
                                        </p:tav>
                                        <p:tav tm="100000">
                                          <p:val>
                                            <p:strVal val="#ppt_x"/>
                                          </p:val>
                                        </p:tav>
                                      </p:tavLst>
                                    </p:anim>
                                    <p:anim calcmode="lin" valueType="num">
                                      <p:cBhvr>
                                        <p:cTn id="2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zh-CN" altLang="en-US" dirty="0"/>
              <a:t>目录</a:t>
            </a:r>
            <a:endParaRPr lang="en-US" altLang="zh-CN" dirty="0" smtClean="0"/>
          </a:p>
        </p:txBody>
      </p:sp>
      <p:sp>
        <p:nvSpPr>
          <p:cNvPr id="51" name="内容占位符 50"/>
          <p:cNvSpPr>
            <a:spLocks noGrp="1"/>
          </p:cNvSpPr>
          <p:nvPr>
            <p:ph idx="1"/>
          </p:nvPr>
        </p:nvSpPr>
        <p:spPr/>
        <p:txBody>
          <a:bodyPr/>
          <a:lstStyle/>
          <a:p>
            <a:r>
              <a:rPr lang="en-US" altLang="zh-CN" sz="2000" dirty="0"/>
              <a:t>RBM</a:t>
            </a:r>
            <a:r>
              <a:rPr lang="zh-CN" altLang="en-US" sz="2000" dirty="0"/>
              <a:t>的实现与案例分析</a:t>
            </a:r>
            <a:endParaRPr lang="zh-CN" altLang="en-US" sz="2000" dirty="0"/>
          </a:p>
        </p:txBody>
      </p:sp>
      <p:sp>
        <p:nvSpPr>
          <p:cNvPr id="5125" name="Text Box 3"/>
          <p:cNvSpPr txBox="1">
            <a:spLocks noChangeArrowheads="1"/>
          </p:cNvSpPr>
          <p:nvPr/>
        </p:nvSpPr>
        <p:spPr bwMode="auto">
          <a:xfrm>
            <a:off x="1660525" y="722313"/>
            <a:ext cx="184150" cy="366712"/>
          </a:xfrm>
          <a:prstGeom prst="rect">
            <a:avLst/>
          </a:prstGeom>
          <a:noFill/>
          <a:ln w="9525">
            <a:noFill/>
            <a:miter lim="800000"/>
            <a:headEnd/>
            <a:tailEnd/>
          </a:ln>
        </p:spPr>
        <p:txBody>
          <a:bodyPr wrap="none">
            <a:spAutoFit/>
          </a:bodyPr>
          <a:lstStyle/>
          <a:p>
            <a:endParaRPr lang="zh-CN" altLang="zh-CN">
              <a:ea typeface="宋体" charset="-122"/>
            </a:endParaRPr>
          </a:p>
        </p:txBody>
      </p:sp>
      <p:sp>
        <p:nvSpPr>
          <p:cNvPr id="89134"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endParaRPr lang="zh-CN" altLang="en-US">
              <a:ea typeface="宋体" charset="-122"/>
            </a:endParaRPr>
          </a:p>
        </p:txBody>
      </p:sp>
      <p:sp>
        <p:nvSpPr>
          <p:cNvPr id="89135"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w="0" algn="ctr">
            <a:noFill/>
            <a:miter lim="800000"/>
            <a:headEnd/>
            <a:tailEnd/>
          </a:ln>
          <a:effectLst/>
        </p:spPr>
        <p:txBody>
          <a:bodyPr wrap="none" anchor="ctr"/>
          <a:lstStyle/>
          <a:p>
            <a:endParaRPr lang="zh-CN" altLang="en-US">
              <a:ea typeface="宋体" charset="-122"/>
            </a:endParaRPr>
          </a:p>
        </p:txBody>
      </p:sp>
      <p:sp>
        <p:nvSpPr>
          <p:cNvPr id="5129" name="AutoShape 49"/>
          <p:cNvSpPr>
            <a:spLocks noChangeArrowheads="1"/>
          </p:cNvSpPr>
          <p:nvPr/>
        </p:nvSpPr>
        <p:spPr bwMode="gray">
          <a:xfrm>
            <a:off x="1957710" y="5081240"/>
            <a:ext cx="385971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基于受限的玻尔兹曼机的案例</a:t>
            </a:r>
            <a:endParaRPr lang="zh-CN" altLang="en-US" dirty="0"/>
          </a:p>
        </p:txBody>
      </p:sp>
      <p:sp>
        <p:nvSpPr>
          <p:cNvPr id="5130" name="AutoShape 50"/>
          <p:cNvSpPr>
            <a:spLocks noChangeArrowheads="1"/>
          </p:cNvSpPr>
          <p:nvPr/>
        </p:nvSpPr>
        <p:spPr bwMode="gray">
          <a:xfrm>
            <a:off x="2438400" y="4077072"/>
            <a:ext cx="3573760" cy="508000"/>
          </a:xfrm>
          <a:prstGeom prst="roundRect">
            <a:avLst>
              <a:gd name="adj" fmla="val 50000"/>
            </a:avLst>
          </a:prstGeom>
          <a:noFill/>
          <a:ln w="28575" algn="ctr">
            <a:solidFill>
              <a:schemeClr val="bg2"/>
            </a:solidFill>
            <a:round/>
            <a:headEnd/>
            <a:tailEnd/>
          </a:ln>
        </p:spPr>
        <p:txBody>
          <a:bodyPr wrap="none" anchor="ctr"/>
          <a:lstStyle/>
          <a:p>
            <a:r>
              <a:rPr lang="zh-CN" altLang="en-US" dirty="0"/>
              <a:t>受限的玻尔兹曼机有哪些用途？</a:t>
            </a:r>
            <a:endParaRPr lang="en-US" altLang="zh-CN" dirty="0"/>
          </a:p>
        </p:txBody>
      </p:sp>
      <p:sp>
        <p:nvSpPr>
          <p:cNvPr id="5131" name="AutoShape 51"/>
          <p:cNvSpPr>
            <a:spLocks noChangeArrowheads="1"/>
          </p:cNvSpPr>
          <p:nvPr/>
        </p:nvSpPr>
        <p:spPr bwMode="gray">
          <a:xfrm>
            <a:off x="2356520" y="2924944"/>
            <a:ext cx="3655640" cy="508000"/>
          </a:xfrm>
          <a:prstGeom prst="roundRect">
            <a:avLst>
              <a:gd name="adj" fmla="val 50000"/>
            </a:avLst>
          </a:prstGeom>
          <a:solidFill>
            <a:srgbClr val="00B050"/>
          </a:solidFill>
          <a:ln w="28575" algn="ctr">
            <a:solidFill>
              <a:schemeClr val="bg2"/>
            </a:solidFill>
            <a:round/>
            <a:headEnd/>
            <a:tailEnd/>
          </a:ln>
        </p:spPr>
        <p:txBody>
          <a:bodyPr wrap="none" anchor="ctr"/>
          <a:lstStyle/>
          <a:p>
            <a:r>
              <a:rPr lang="zh-CN" altLang="en-US" dirty="0"/>
              <a:t>受限的玻尔兹曼机该如何实现？</a:t>
            </a:r>
            <a:endParaRPr lang="en-US" altLang="zh-CN" dirty="0"/>
          </a:p>
        </p:txBody>
      </p:sp>
      <p:sp>
        <p:nvSpPr>
          <p:cNvPr id="5132" name="AutoShape 52"/>
          <p:cNvSpPr>
            <a:spLocks noChangeArrowheads="1"/>
          </p:cNvSpPr>
          <p:nvPr/>
        </p:nvSpPr>
        <p:spPr bwMode="gray">
          <a:xfrm>
            <a:off x="1930600" y="1988840"/>
            <a:ext cx="3886820" cy="508000"/>
          </a:xfrm>
          <a:prstGeom prst="roundRect">
            <a:avLst>
              <a:gd name="adj" fmla="val 50000"/>
            </a:avLst>
          </a:prstGeom>
          <a:noFill/>
          <a:ln w="28575" algn="ctr">
            <a:solidFill>
              <a:schemeClr val="bg2"/>
            </a:solidFill>
            <a:round/>
            <a:headEnd/>
            <a:tailEnd/>
          </a:ln>
        </p:spPr>
        <p:txBody>
          <a:bodyPr wrap="none" anchor="ctr"/>
          <a:lstStyle/>
          <a:p>
            <a:r>
              <a:rPr lang="zh-CN" altLang="en-US" dirty="0"/>
              <a:t>玻尔兹曼机到底描述的是什么？</a:t>
            </a:r>
            <a:endParaRPr lang="en-US" altLang="zh-CN" dirty="0"/>
          </a:p>
        </p:txBody>
      </p:sp>
      <p:grpSp>
        <p:nvGrpSpPr>
          <p:cNvPr id="5133" name="Group 53"/>
          <p:cNvGrpSpPr>
            <a:grpSpLocks/>
          </p:cNvGrpSpPr>
          <p:nvPr/>
        </p:nvGrpSpPr>
        <p:grpSpPr bwMode="auto">
          <a:xfrm>
            <a:off x="1619672" y="2054720"/>
            <a:ext cx="381000" cy="381000"/>
            <a:chOff x="2078" y="1680"/>
            <a:chExt cx="1615" cy="1615"/>
          </a:xfrm>
        </p:grpSpPr>
        <p:sp>
          <p:nvSpPr>
            <p:cNvPr id="5162"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63"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44" name="Oval 56"/>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65" name="Oval 57"/>
            <p:cNvSpPr>
              <a:spLocks noChangeArrowheads="1"/>
            </p:cNvSpPr>
            <p:nvPr/>
          </p:nvSpPr>
          <p:spPr bwMode="gray">
            <a:xfrm>
              <a:off x="2254" y="1856"/>
              <a:ext cx="1262" cy="1264"/>
            </a:xfrm>
            <a:prstGeom prst="ellipse">
              <a:avLst/>
            </a:prstGeom>
            <a:gradFill rotWithShape="1">
              <a:gsLst>
                <a:gs pos="0">
                  <a:srgbClr val="000000"/>
                </a:gs>
                <a:gs pos="100000">
                  <a:srgbClr val="FFCC00"/>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46" name="Oval 58"/>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7" name="Oval 59"/>
            <p:cNvSpPr>
              <a:spLocks noChangeArrowheads="1"/>
            </p:cNvSpPr>
            <p:nvPr/>
          </p:nvSpPr>
          <p:spPr bwMode="gray">
            <a:xfrm>
              <a:off x="2337" y="1939"/>
              <a:ext cx="1096" cy="1098"/>
            </a:xfrm>
            <a:prstGeom prst="ellipse">
              <a:avLst/>
            </a:prstGeom>
            <a:gradFill rotWithShape="1">
              <a:gsLst>
                <a:gs pos="0">
                  <a:srgbClr val="FFCC00"/>
                </a:gs>
                <a:gs pos="100000">
                  <a:srgbClr val="7C6300"/>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4" name="Group 60"/>
          <p:cNvGrpSpPr>
            <a:grpSpLocks/>
          </p:cNvGrpSpPr>
          <p:nvPr/>
        </p:nvGrpSpPr>
        <p:grpSpPr bwMode="auto">
          <a:xfrm>
            <a:off x="2051720" y="3031307"/>
            <a:ext cx="381000" cy="381000"/>
            <a:chOff x="2078" y="1680"/>
            <a:chExt cx="1615" cy="1615"/>
          </a:xfrm>
        </p:grpSpPr>
        <p:sp>
          <p:nvSpPr>
            <p:cNvPr id="5156"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7"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1" name="Oval 63"/>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9" name="Oval 64"/>
            <p:cNvSpPr>
              <a:spLocks noChangeArrowheads="1"/>
            </p:cNvSpPr>
            <p:nvPr/>
          </p:nvSpPr>
          <p:spPr bwMode="gray">
            <a:xfrm>
              <a:off x="2254" y="1856"/>
              <a:ext cx="1262" cy="1264"/>
            </a:xfrm>
            <a:prstGeom prst="ellipse">
              <a:avLst/>
            </a:prstGeom>
            <a:gradFill rotWithShape="1">
              <a:gsLst>
                <a:gs pos="0">
                  <a:srgbClr val="000000"/>
                </a:gs>
                <a:gs pos="100000">
                  <a:srgbClr val="48BE67"/>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53" name="Oval 65"/>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61" name="Oval 66"/>
            <p:cNvSpPr>
              <a:spLocks noChangeArrowheads="1"/>
            </p:cNvSpPr>
            <p:nvPr/>
          </p:nvSpPr>
          <p:spPr bwMode="gray">
            <a:xfrm>
              <a:off x="2337" y="1939"/>
              <a:ext cx="1096" cy="1098"/>
            </a:xfrm>
            <a:prstGeom prst="ellipse">
              <a:avLst/>
            </a:prstGeom>
            <a:gradFill rotWithShape="1">
              <a:gsLst>
                <a:gs pos="0">
                  <a:srgbClr val="48BE67"/>
                </a:gs>
                <a:gs pos="100000">
                  <a:srgbClr val="235C32"/>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5" name="Group 67"/>
          <p:cNvGrpSpPr>
            <a:grpSpLocks/>
          </p:cNvGrpSpPr>
          <p:nvPr/>
        </p:nvGrpSpPr>
        <p:grpSpPr bwMode="auto">
          <a:xfrm>
            <a:off x="2133600" y="4153272"/>
            <a:ext cx="381000" cy="381000"/>
            <a:chOff x="2078" y="1680"/>
            <a:chExt cx="1615" cy="1615"/>
          </a:xfrm>
        </p:grpSpPr>
        <p:sp>
          <p:nvSpPr>
            <p:cNvPr id="5150"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51"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58" name="Oval 70"/>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53" name="Oval 71"/>
            <p:cNvSpPr>
              <a:spLocks noChangeArrowheads="1"/>
            </p:cNvSpPr>
            <p:nvPr/>
          </p:nvSpPr>
          <p:spPr bwMode="gray">
            <a:xfrm>
              <a:off x="2254" y="1856"/>
              <a:ext cx="1262" cy="1264"/>
            </a:xfrm>
            <a:prstGeom prst="ellipse">
              <a:avLst/>
            </a:prstGeom>
            <a:gradFill rotWithShape="1">
              <a:gsLst>
                <a:gs pos="0">
                  <a:srgbClr val="21B3E1"/>
                </a:gs>
                <a:gs pos="100000">
                  <a:srgbClr val="0F5368"/>
                </a:gs>
              </a:gsLst>
              <a:lin ang="5400000" scaled="1"/>
            </a:gradFill>
            <a:ln w="38100" algn="ctr">
              <a:noFill/>
              <a:round/>
              <a:headEnd/>
              <a:tailEnd/>
            </a:ln>
          </p:spPr>
          <p:txBody>
            <a:bodyPr wrap="none" anchor="ctr">
              <a:spAutoFit/>
            </a:bodyPr>
            <a:lstStyle/>
            <a:p>
              <a:endParaRPr lang="zh-CN" altLang="en-US">
                <a:ea typeface="宋体" charset="-122"/>
              </a:endParaRPr>
            </a:p>
          </p:txBody>
        </p:sp>
        <p:sp>
          <p:nvSpPr>
            <p:cNvPr id="89160" name="Oval 72"/>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55" name="Oval 73"/>
            <p:cNvSpPr>
              <a:spLocks noChangeArrowheads="1"/>
            </p:cNvSpPr>
            <p:nvPr/>
          </p:nvSpPr>
          <p:spPr bwMode="gray">
            <a:xfrm>
              <a:off x="2337" y="1939"/>
              <a:ext cx="1096" cy="1098"/>
            </a:xfrm>
            <a:prstGeom prst="ellipse">
              <a:avLst/>
            </a:prstGeom>
            <a:gradFill rotWithShape="1">
              <a:gsLst>
                <a:gs pos="0">
                  <a:srgbClr val="21B3E1"/>
                </a:gs>
                <a:gs pos="100000">
                  <a:srgbClr val="10576D"/>
                </a:gs>
              </a:gsLst>
              <a:lin ang="2700000" scaled="1"/>
            </a:gradFill>
            <a:ln w="38100" algn="ctr">
              <a:noFill/>
              <a:round/>
              <a:headEnd/>
              <a:tailEnd/>
            </a:ln>
          </p:spPr>
          <p:txBody>
            <a:bodyPr anchor="ctr">
              <a:spAutoFit/>
            </a:bodyPr>
            <a:lstStyle/>
            <a:p>
              <a:endParaRPr lang="zh-CN" altLang="en-US">
                <a:ea typeface="宋体" charset="-122"/>
              </a:endParaRPr>
            </a:p>
          </p:txBody>
        </p:sp>
      </p:grpSp>
      <p:grpSp>
        <p:nvGrpSpPr>
          <p:cNvPr id="5136" name="Group 74"/>
          <p:cNvGrpSpPr>
            <a:grpSpLocks/>
          </p:cNvGrpSpPr>
          <p:nvPr/>
        </p:nvGrpSpPr>
        <p:grpSpPr bwMode="auto">
          <a:xfrm>
            <a:off x="1669678" y="5182840"/>
            <a:ext cx="381000" cy="381000"/>
            <a:chOff x="2078" y="1680"/>
            <a:chExt cx="1615" cy="1615"/>
          </a:xfrm>
        </p:grpSpPr>
        <p:sp>
          <p:nvSpPr>
            <p:cNvPr id="51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headEnd/>
              <a:tailEnd/>
            </a:ln>
          </p:spPr>
          <p:txBody>
            <a:bodyPr wrap="none" anchor="ctr"/>
            <a:lstStyle/>
            <a:p>
              <a:endParaRPr lang="zh-CN" altLang="en-US">
                <a:ea typeface="宋体" charset="-122"/>
              </a:endParaRPr>
            </a:p>
          </p:txBody>
        </p:sp>
        <p:sp>
          <p:nvSpPr>
            <p:cNvPr id="51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headEnd/>
              <a:tailEnd/>
            </a:ln>
          </p:spPr>
          <p:txBody>
            <a:bodyPr wrap="none" anchor="ctr"/>
            <a:lstStyle/>
            <a:p>
              <a:endParaRPr lang="zh-CN" altLang="en-US">
                <a:ea typeface="宋体" charset="-122"/>
              </a:endParaRPr>
            </a:p>
          </p:txBody>
        </p:sp>
        <p:sp>
          <p:nvSpPr>
            <p:cNvPr id="89165" name="Oval 77"/>
            <p:cNvSpPr>
              <a:spLocks noChangeArrowheads="1"/>
            </p:cNvSpPr>
            <p:nvPr/>
          </p:nvSpPr>
          <p:spPr bwMode="gray">
            <a:xfrm>
              <a:off x="2253" y="185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ea typeface="宋体" charset="-122"/>
              </a:endParaRPr>
            </a:p>
          </p:txBody>
        </p:sp>
        <p:sp>
          <p:nvSpPr>
            <p:cNvPr id="5147" name="Oval 78"/>
            <p:cNvSpPr>
              <a:spLocks noChangeArrowheads="1"/>
            </p:cNvSpPr>
            <p:nvPr/>
          </p:nvSpPr>
          <p:spPr bwMode="gray">
            <a:xfrm>
              <a:off x="2254" y="1856"/>
              <a:ext cx="1262" cy="1264"/>
            </a:xfrm>
            <a:prstGeom prst="ellipse">
              <a:avLst/>
            </a:prstGeom>
            <a:gradFill rotWithShape="1">
              <a:gsLst>
                <a:gs pos="0">
                  <a:srgbClr val="000000"/>
                </a:gs>
                <a:gs pos="100000">
                  <a:srgbClr val="8D67E1"/>
                </a:gs>
              </a:gsLst>
              <a:lin ang="2700000" scaled="1"/>
            </a:gradFill>
            <a:ln w="38100" algn="ctr">
              <a:noFill/>
              <a:round/>
              <a:headEnd/>
              <a:tailEnd/>
            </a:ln>
          </p:spPr>
          <p:txBody>
            <a:bodyPr wrap="none" anchor="ctr">
              <a:spAutoFit/>
            </a:bodyPr>
            <a:lstStyle/>
            <a:p>
              <a:endParaRPr lang="zh-CN" altLang="en-US">
                <a:ea typeface="宋体" charset="-122"/>
              </a:endParaRPr>
            </a:p>
          </p:txBody>
        </p:sp>
        <p:sp>
          <p:nvSpPr>
            <p:cNvPr id="89167" name="Oval 79"/>
            <p:cNvSpPr>
              <a:spLocks noChangeArrowheads="1"/>
            </p:cNvSpPr>
            <p:nvPr/>
          </p:nvSpPr>
          <p:spPr bwMode="gray">
            <a:xfrm>
              <a:off x="2334" y="193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ea typeface="宋体" charset="-122"/>
              </a:endParaRPr>
            </a:p>
          </p:txBody>
        </p:sp>
        <p:sp>
          <p:nvSpPr>
            <p:cNvPr id="5149" name="Oval 80"/>
            <p:cNvSpPr>
              <a:spLocks noChangeArrowheads="1"/>
            </p:cNvSpPr>
            <p:nvPr/>
          </p:nvSpPr>
          <p:spPr bwMode="gray">
            <a:xfrm>
              <a:off x="2337" y="1939"/>
              <a:ext cx="1096" cy="1098"/>
            </a:xfrm>
            <a:prstGeom prst="ellipse">
              <a:avLst/>
            </a:prstGeom>
            <a:gradFill rotWithShape="1">
              <a:gsLst>
                <a:gs pos="0">
                  <a:srgbClr val="8D67E1"/>
                </a:gs>
                <a:gs pos="100000">
                  <a:srgbClr val="45326D"/>
                </a:gs>
              </a:gsLst>
              <a:lin ang="2700000" scaled="1"/>
            </a:gradFill>
            <a:ln w="38100" algn="ctr">
              <a:noFill/>
              <a:round/>
              <a:headEnd/>
              <a:tailEnd/>
            </a:ln>
          </p:spPr>
          <p:txBody>
            <a:bodyPr anchor="ctr">
              <a:spAutoFit/>
            </a:bodyPr>
            <a:lstStyle/>
            <a:p>
              <a:endParaRPr lang="zh-CN" altLang="en-US">
                <a:ea typeface="宋体" charset="-122"/>
              </a:endParaRPr>
            </a:p>
          </p:txBody>
        </p:sp>
      </p:grpSp>
    </p:spTree>
    <p:extLst>
      <p:ext uri="{BB962C8B-B14F-4D97-AF65-F5344CB8AC3E}">
        <p14:creationId xmlns:p14="http://schemas.microsoft.com/office/powerpoint/2010/main" val="1867559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sp>
        <p:nvSpPr>
          <p:cNvPr id="10" name="椭圆形标注 9"/>
          <p:cNvSpPr/>
          <p:nvPr/>
        </p:nvSpPr>
        <p:spPr>
          <a:xfrm>
            <a:off x="3139808" y="3683077"/>
            <a:ext cx="2288754" cy="1098932"/>
          </a:xfrm>
          <a:prstGeom prst="wedgeEllipseCallou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如何</a:t>
            </a:r>
            <a:r>
              <a:rPr lang="zh-CN" altLang="en-US" dirty="0" smtClean="0">
                <a:solidFill>
                  <a:srgbClr val="FF0000"/>
                </a:solidFill>
              </a:rPr>
              <a:t>实现</a:t>
            </a:r>
            <a:endParaRPr lang="zh-CN" altLang="en-US" dirty="0">
              <a:solidFill>
                <a:srgbClr val="FF0000"/>
              </a:solidFill>
            </a:endParaRPr>
          </a:p>
        </p:txBody>
      </p:sp>
      <p:sp>
        <p:nvSpPr>
          <p:cNvPr id="13" name="椭圆形标注 12"/>
          <p:cNvSpPr/>
          <p:nvPr/>
        </p:nvSpPr>
        <p:spPr>
          <a:xfrm>
            <a:off x="611561" y="3350354"/>
            <a:ext cx="1879630" cy="710588"/>
          </a:xfrm>
          <a:prstGeom prst="wedgeEllipseCallout">
            <a:avLst>
              <a:gd name="adj1" fmla="val 81699"/>
              <a:gd name="adj2" fmla="val 571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能量模型？</a:t>
            </a:r>
            <a:endParaRPr lang="en-US" altLang="zh-CN" dirty="0" smtClean="0">
              <a:solidFill>
                <a:srgbClr val="FF0000"/>
              </a:solidFill>
            </a:endParaRPr>
          </a:p>
          <a:p>
            <a:pPr algn="ctr"/>
            <a:r>
              <a:rPr lang="en-US" altLang="zh-CN" dirty="0" smtClean="0">
                <a:solidFill>
                  <a:srgbClr val="FF0000"/>
                </a:solidFill>
              </a:rPr>
              <a:t>No</a:t>
            </a:r>
            <a:r>
              <a:rPr lang="zh-CN" altLang="en-US" dirty="0" smtClean="0">
                <a:solidFill>
                  <a:srgbClr val="FF0000"/>
                </a:solidFill>
              </a:rPr>
              <a:t>！</a:t>
            </a:r>
            <a:endParaRPr lang="zh-CN" altLang="en-US" dirty="0">
              <a:solidFill>
                <a:srgbClr val="FF0000"/>
              </a:solidFill>
            </a:endParaRPr>
          </a:p>
        </p:txBody>
      </p:sp>
      <p:sp>
        <p:nvSpPr>
          <p:cNvPr id="14" name="椭圆形标注 13"/>
          <p:cNvSpPr/>
          <p:nvPr/>
        </p:nvSpPr>
        <p:spPr>
          <a:xfrm>
            <a:off x="1475656" y="2492896"/>
            <a:ext cx="2608847" cy="726365"/>
          </a:xfrm>
          <a:prstGeom prst="wedgeEllipseCallout">
            <a:avLst>
              <a:gd name="adj1" fmla="val 31790"/>
              <a:gd name="adj2" fmla="val 12275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马尔科夫随机场？</a:t>
            </a:r>
            <a:endParaRPr lang="en-US" altLang="zh-CN" dirty="0" smtClean="0">
              <a:solidFill>
                <a:srgbClr val="FF0000"/>
              </a:solidFill>
            </a:endParaRPr>
          </a:p>
          <a:p>
            <a:pPr algn="ctr"/>
            <a:r>
              <a:rPr lang="en-US" altLang="zh-CN" dirty="0" smtClean="0">
                <a:solidFill>
                  <a:srgbClr val="FF0000"/>
                </a:solidFill>
              </a:rPr>
              <a:t>No</a:t>
            </a:r>
            <a:r>
              <a:rPr lang="zh-CN" altLang="en-US" dirty="0" smtClean="0">
                <a:solidFill>
                  <a:srgbClr val="FF0000"/>
                </a:solidFill>
              </a:rPr>
              <a:t>！</a:t>
            </a:r>
            <a:endParaRPr lang="zh-CN" altLang="en-US" dirty="0">
              <a:solidFill>
                <a:srgbClr val="FF0000"/>
              </a:solidFill>
            </a:endParaRPr>
          </a:p>
        </p:txBody>
      </p:sp>
      <p:sp>
        <p:nvSpPr>
          <p:cNvPr id="15" name="椭圆形标注 14"/>
          <p:cNvSpPr/>
          <p:nvPr/>
        </p:nvSpPr>
        <p:spPr>
          <a:xfrm>
            <a:off x="4273168" y="2060848"/>
            <a:ext cx="1883008" cy="933657"/>
          </a:xfrm>
          <a:prstGeom prst="wedgeEllipseCallout">
            <a:avLst>
              <a:gd name="adj1" fmla="val -27669"/>
              <a:gd name="adj2" fmla="val 1225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FF0000"/>
                </a:solidFill>
              </a:rPr>
              <a:t>Gibbs</a:t>
            </a:r>
            <a:r>
              <a:rPr lang="zh-CN" altLang="en-US" dirty="0">
                <a:solidFill>
                  <a:srgbClr val="FF0000"/>
                </a:solidFill>
              </a:rPr>
              <a:t>采样</a:t>
            </a:r>
            <a:r>
              <a:rPr lang="zh-CN" altLang="en-US" dirty="0" smtClean="0">
                <a:solidFill>
                  <a:srgbClr val="FF0000"/>
                </a:solidFill>
              </a:rPr>
              <a:t>？</a:t>
            </a:r>
            <a:endParaRPr lang="en-US" altLang="zh-CN" dirty="0" smtClean="0">
              <a:solidFill>
                <a:srgbClr val="FF0000"/>
              </a:solidFill>
            </a:endParaRPr>
          </a:p>
          <a:p>
            <a:pPr algn="ctr"/>
            <a:r>
              <a:rPr lang="en-US" altLang="zh-CN" dirty="0" smtClean="0">
                <a:solidFill>
                  <a:srgbClr val="FF0000"/>
                </a:solidFill>
              </a:rPr>
              <a:t>No</a:t>
            </a:r>
            <a:r>
              <a:rPr lang="zh-CN" altLang="en-US" dirty="0" smtClean="0">
                <a:solidFill>
                  <a:srgbClr val="FF0000"/>
                </a:solidFill>
              </a:rPr>
              <a:t>！</a:t>
            </a:r>
            <a:endParaRPr lang="zh-CN" altLang="en-US" dirty="0">
              <a:solidFill>
                <a:srgbClr val="FF0000"/>
              </a:solidFill>
            </a:endParaRPr>
          </a:p>
        </p:txBody>
      </p:sp>
      <p:sp>
        <p:nvSpPr>
          <p:cNvPr id="16" name="椭圆形标注 15"/>
          <p:cNvSpPr/>
          <p:nvPr/>
        </p:nvSpPr>
        <p:spPr>
          <a:xfrm>
            <a:off x="5869236" y="2708920"/>
            <a:ext cx="3023244" cy="916317"/>
          </a:xfrm>
          <a:prstGeom prst="wedgeEllipseCallout">
            <a:avLst>
              <a:gd name="adj1" fmla="val -63978"/>
              <a:gd name="adj2" fmla="val 1150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马尔科夫蒙特卡罗（</a:t>
            </a:r>
            <a:r>
              <a:rPr lang="en-US" altLang="zh-CN" dirty="0" smtClean="0">
                <a:solidFill>
                  <a:srgbClr val="FF0000"/>
                </a:solidFill>
              </a:rPr>
              <a:t>MCMC</a:t>
            </a:r>
            <a:r>
              <a:rPr lang="zh-CN" altLang="en-US" dirty="0" smtClean="0">
                <a:solidFill>
                  <a:srgbClr val="FF0000"/>
                </a:solidFill>
              </a:rPr>
              <a:t>）方法？</a:t>
            </a:r>
            <a:endParaRPr lang="en-US" altLang="zh-CN" dirty="0" smtClean="0">
              <a:solidFill>
                <a:srgbClr val="FF0000"/>
              </a:solidFill>
            </a:endParaRPr>
          </a:p>
          <a:p>
            <a:pPr algn="ctr"/>
            <a:r>
              <a:rPr lang="en-US" altLang="zh-CN" dirty="0" smtClean="0">
                <a:solidFill>
                  <a:srgbClr val="FF0000"/>
                </a:solidFill>
              </a:rPr>
              <a:t>No</a:t>
            </a:r>
            <a:r>
              <a:rPr lang="zh-CN" altLang="en-US" dirty="0" smtClean="0">
                <a:solidFill>
                  <a:srgbClr val="FF0000"/>
                </a:solidFill>
              </a:rPr>
              <a:t>！</a:t>
            </a:r>
            <a:endParaRPr lang="zh-CN" altLang="en-US" dirty="0">
              <a:solidFill>
                <a:srgbClr val="FF0000"/>
              </a:solidFill>
            </a:endParaRPr>
          </a:p>
        </p:txBody>
      </p:sp>
      <p:sp>
        <p:nvSpPr>
          <p:cNvPr id="18" name="椭圆形标注 17"/>
          <p:cNvSpPr/>
          <p:nvPr/>
        </p:nvSpPr>
        <p:spPr>
          <a:xfrm>
            <a:off x="5803135" y="4691674"/>
            <a:ext cx="2416826" cy="721067"/>
          </a:xfrm>
          <a:prstGeom prst="wedgeEllipseCallout">
            <a:avLst>
              <a:gd name="adj1" fmla="val -67873"/>
              <a:gd name="adj2" fmla="val -677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rPr>
              <a:t>。。。</a:t>
            </a:r>
            <a:endParaRPr lang="zh-CN" altLang="en-US" dirty="0">
              <a:solidFill>
                <a:srgbClr val="FF0000"/>
              </a:solidFill>
            </a:endParaRPr>
          </a:p>
        </p:txBody>
      </p:sp>
    </p:spTree>
    <p:extLst>
      <p:ext uri="{BB962C8B-B14F-4D97-AF65-F5344CB8AC3E}">
        <p14:creationId xmlns:p14="http://schemas.microsoft.com/office/powerpoint/2010/main" val="92789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受限的玻尔兹曼机该如何实现？</a:t>
            </a:r>
            <a:endParaRPr lang="zh-CN" altLang="en-US" dirty="0"/>
          </a:p>
        </p:txBody>
      </p:sp>
      <p:sp>
        <p:nvSpPr>
          <p:cNvPr id="5" name="内容占位符 4"/>
          <p:cNvSpPr>
            <a:spLocks noGrp="1"/>
          </p:cNvSpPr>
          <p:nvPr>
            <p:ph idx="1"/>
          </p:nvPr>
        </p:nvSpPr>
        <p:spPr>
          <a:xfrm>
            <a:off x="628650" y="3802408"/>
            <a:ext cx="7886700" cy="806085"/>
          </a:xfrm>
        </p:spPr>
        <p:txBody>
          <a:bodyPr>
            <a:noAutofit/>
          </a:bodyPr>
          <a:lstStyle/>
          <a:p>
            <a:r>
              <a:rPr lang="en-US" altLang="zh-CN" sz="1600" dirty="0" smtClean="0"/>
              <a:t>2002</a:t>
            </a:r>
            <a:r>
              <a:rPr lang="zh-CN" altLang="en-US" sz="1600" dirty="0" smtClean="0"/>
              <a:t>年，</a:t>
            </a:r>
            <a:r>
              <a:rPr lang="en-US" altLang="zh-CN" sz="1600" dirty="0" smtClean="0"/>
              <a:t>Hinton</a:t>
            </a:r>
            <a:r>
              <a:rPr lang="zh-CN" altLang="en-US" sz="1600" dirty="0" smtClean="0"/>
              <a:t>提出了</a:t>
            </a:r>
            <a:r>
              <a:rPr lang="en-US" altLang="zh-CN" sz="1600" dirty="0" smtClean="0"/>
              <a:t>RBM</a:t>
            </a:r>
            <a:r>
              <a:rPr lang="zh-CN" altLang="en-US" sz="1600" dirty="0" smtClean="0"/>
              <a:t>的快速学习算法，即对比散度。与吉布斯采样不同，</a:t>
            </a:r>
            <a:r>
              <a:rPr lang="en-US" altLang="zh-CN" sz="1600" dirty="0" smtClean="0"/>
              <a:t>Hinton</a:t>
            </a:r>
            <a:r>
              <a:rPr lang="zh-CN" altLang="en-US" sz="1600" dirty="0" smtClean="0"/>
              <a:t>指出当使用训练数据初始化</a:t>
            </a:r>
            <a:r>
              <a:rPr lang="en-US" altLang="zh-CN" sz="1600" dirty="0" smtClean="0"/>
              <a:t>v0</a:t>
            </a:r>
            <a:r>
              <a:rPr lang="zh-CN" altLang="en-US" sz="1600" dirty="0" smtClean="0"/>
              <a:t>，我么仅需要使用</a:t>
            </a:r>
            <a:r>
              <a:rPr lang="en-US" altLang="zh-CN" sz="1600" dirty="0" smtClean="0"/>
              <a:t>k</a:t>
            </a:r>
            <a:r>
              <a:rPr lang="zh-CN" altLang="en-US" sz="1600" dirty="0" smtClean="0"/>
              <a:t>步（</a:t>
            </a:r>
            <a:r>
              <a:rPr lang="en-US" altLang="zh-CN" sz="1600" dirty="0" smtClean="0"/>
              <a:t>k</a:t>
            </a:r>
            <a:r>
              <a:rPr lang="zh-CN" altLang="en-US" sz="1600" dirty="0" smtClean="0"/>
              <a:t>通常取</a:t>
            </a:r>
            <a:r>
              <a:rPr lang="en-US" altLang="zh-CN" sz="1600" dirty="0" smtClean="0"/>
              <a:t>1</a:t>
            </a:r>
            <a:r>
              <a:rPr lang="zh-CN" altLang="en-US" sz="1600" dirty="0" smtClean="0"/>
              <a:t>）吉布斯采样便可以得到足够好的近似。</a:t>
            </a:r>
            <a:endParaRPr lang="en-US" altLang="zh-CN" sz="1600" dirty="0" smtClean="0"/>
          </a:p>
        </p:txBody>
      </p:sp>
      <p:pic>
        <p:nvPicPr>
          <p:cNvPr id="7" name="图片 6"/>
          <p:cNvPicPr>
            <a:picLocks noChangeAspect="1"/>
          </p:cNvPicPr>
          <p:nvPr/>
        </p:nvPicPr>
        <p:blipFill>
          <a:blip r:embed="rId2"/>
          <a:stretch>
            <a:fillRect/>
          </a:stretch>
        </p:blipFill>
        <p:spPr>
          <a:xfrm>
            <a:off x="628650" y="1475574"/>
            <a:ext cx="4303390" cy="1377939"/>
          </a:xfrm>
          <a:prstGeom prst="rect">
            <a:avLst/>
          </a:prstGeom>
        </p:spPr>
      </p:pic>
      <p:pic>
        <p:nvPicPr>
          <p:cNvPr id="8" name="图片 7"/>
          <p:cNvPicPr>
            <a:picLocks noChangeAspect="1"/>
          </p:cNvPicPr>
          <p:nvPr/>
        </p:nvPicPr>
        <p:blipFill>
          <a:blip r:embed="rId3"/>
          <a:stretch>
            <a:fillRect/>
          </a:stretch>
        </p:blipFill>
        <p:spPr>
          <a:xfrm>
            <a:off x="1331640" y="2945022"/>
            <a:ext cx="2877212" cy="765877"/>
          </a:xfrm>
          <a:prstGeom prst="rect">
            <a:avLst/>
          </a:prstGeom>
        </p:spPr>
      </p:pic>
      <p:pic>
        <p:nvPicPr>
          <p:cNvPr id="9" name="图片 8"/>
          <p:cNvPicPr>
            <a:picLocks noChangeAspect="1"/>
          </p:cNvPicPr>
          <p:nvPr/>
        </p:nvPicPr>
        <p:blipFill>
          <a:blip r:embed="rId4"/>
          <a:stretch>
            <a:fillRect/>
          </a:stretch>
        </p:blipFill>
        <p:spPr>
          <a:xfrm>
            <a:off x="4644008" y="2945022"/>
            <a:ext cx="4333057" cy="647468"/>
          </a:xfrm>
          <a:prstGeom prst="rect">
            <a:avLst/>
          </a:prstGeom>
        </p:spPr>
      </p:pic>
      <p:pic>
        <p:nvPicPr>
          <p:cNvPr id="10" name="图片 9"/>
          <p:cNvPicPr>
            <a:picLocks noChangeAspect="1"/>
          </p:cNvPicPr>
          <p:nvPr/>
        </p:nvPicPr>
        <p:blipFill>
          <a:blip r:embed="rId5"/>
          <a:stretch>
            <a:fillRect/>
          </a:stretch>
        </p:blipFill>
        <p:spPr>
          <a:xfrm>
            <a:off x="5530403" y="1700808"/>
            <a:ext cx="2984948" cy="806743"/>
          </a:xfrm>
          <a:prstGeom prst="rect">
            <a:avLst/>
          </a:prstGeom>
        </p:spPr>
      </p:pic>
      <p:pic>
        <p:nvPicPr>
          <p:cNvPr id="5122" name="Picture 2" descr="http://www.afenxi.com/wp-content/uploads/2016/04/1460304478.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585327" y="4830581"/>
            <a:ext cx="5973346" cy="1538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80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国外精美的PPT模板">
  <a:themeElements>
    <a:clrScheme name="sample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fontScheme name="sample">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163794"/>
        </a:dk1>
        <a:lt1>
          <a:srgbClr val="FFFFFF"/>
        </a:lt1>
        <a:dk2>
          <a:srgbClr val="000000"/>
        </a:dk2>
        <a:lt2>
          <a:srgbClr val="C0C0C0"/>
        </a:lt2>
        <a:accent1>
          <a:srgbClr val="009999"/>
        </a:accent1>
        <a:accent2>
          <a:srgbClr val="990000"/>
        </a:accent2>
        <a:accent3>
          <a:srgbClr val="FFFFFF"/>
        </a:accent3>
        <a:accent4>
          <a:srgbClr val="112D7E"/>
        </a:accent4>
        <a:accent5>
          <a:srgbClr val="AACACA"/>
        </a:accent5>
        <a:accent6>
          <a:srgbClr val="8A0000"/>
        </a:accent6>
        <a:hlink>
          <a:srgbClr val="6699FF"/>
        </a:hlink>
        <a:folHlink>
          <a:srgbClr val="969696"/>
        </a:folHlink>
      </a:clrScheme>
      <a:clrMap bg1="lt1" tx1="dk1" bg2="lt2" tx2="dk2" accent1="accent1" accent2="accent2" accent3="accent3" accent4="accent4" accent5="accent5" accent6="accent6" hlink="hlink" folHlink="folHlink"/>
    </a:extraClrScheme>
    <a:extraClrScheme>
      <a:clrScheme name="sample 2">
        <a:dk1>
          <a:srgbClr val="29698D"/>
        </a:dk1>
        <a:lt1>
          <a:srgbClr val="FFFFFF"/>
        </a:lt1>
        <a:dk2>
          <a:srgbClr val="000000"/>
        </a:dk2>
        <a:lt2>
          <a:srgbClr val="A1BABD"/>
        </a:lt2>
        <a:accent1>
          <a:srgbClr val="FF5050"/>
        </a:accent1>
        <a:accent2>
          <a:srgbClr val="FF9933"/>
        </a:accent2>
        <a:accent3>
          <a:srgbClr val="FFFFFF"/>
        </a:accent3>
        <a:accent4>
          <a:srgbClr val="215978"/>
        </a:accent4>
        <a:accent5>
          <a:srgbClr val="FFB3B3"/>
        </a:accent5>
        <a:accent6>
          <a:srgbClr val="E78A2D"/>
        </a:accent6>
        <a:hlink>
          <a:srgbClr val="00CC99"/>
        </a:hlink>
        <a:folHlink>
          <a:srgbClr val="83A6A7"/>
        </a:folHlink>
      </a:clrScheme>
      <a:clrMap bg1="lt1" tx1="dk1" bg2="lt2" tx2="dk2" accent1="accent1" accent2="accent2" accent3="accent3" accent4="accent4" accent5="accent5" accent6="accent6" hlink="hlink" folHlink="folHlink"/>
    </a:extraClrScheme>
    <a:extraClrScheme>
      <a:clrScheme name="sample 3">
        <a:dk1>
          <a:srgbClr val="666699"/>
        </a:dk1>
        <a:lt1>
          <a:srgbClr val="FFFFFF"/>
        </a:lt1>
        <a:dk2>
          <a:srgbClr val="000000"/>
        </a:dk2>
        <a:lt2>
          <a:srgbClr val="C0C0C0"/>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国外精美的PPT模板</Template>
  <TotalTime>285</TotalTime>
  <Words>1427</Words>
  <Application>Microsoft Office PowerPoint</Application>
  <PresentationFormat>全屏显示(4:3)</PresentationFormat>
  <Paragraphs>304</Paragraphs>
  <Slides>35</Slides>
  <Notes>4</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35</vt:i4>
      </vt:variant>
    </vt:vector>
  </HeadingPairs>
  <TitlesOfParts>
    <vt:vector size="44" baseType="lpstr">
      <vt:lpstr>宋体</vt:lpstr>
      <vt:lpstr>Arial</vt:lpstr>
      <vt:lpstr>Calibri</vt:lpstr>
      <vt:lpstr>Courier New</vt:lpstr>
      <vt:lpstr>Verdana</vt:lpstr>
      <vt:lpstr>Wingdings</vt:lpstr>
      <vt:lpstr>国外精美的PPT模板</vt:lpstr>
      <vt:lpstr>1_自定义设计方案</vt:lpstr>
      <vt:lpstr>自定义设计方案</vt:lpstr>
      <vt:lpstr>RBM的实现与案例分析</vt:lpstr>
      <vt:lpstr>目录</vt:lpstr>
      <vt:lpstr>目录</vt:lpstr>
      <vt:lpstr>玻尔兹曼机到底描述的是什么？</vt:lpstr>
      <vt:lpstr>玻尔兹曼机到底描述的是什么？</vt:lpstr>
      <vt:lpstr>玻尔兹曼机到底描述的是什么？</vt:lpstr>
      <vt:lpstr>目录</vt:lpstr>
      <vt:lpstr>受限的玻尔兹曼机该如何实现？</vt:lpstr>
      <vt:lpstr>受限的玻尔兹曼机该如何实现？</vt:lpstr>
      <vt:lpstr>受限的玻尔兹曼机该如何实现？</vt:lpstr>
      <vt:lpstr>受限的玻尔兹曼机该如何实现？</vt:lpstr>
      <vt:lpstr>受限的玻尔兹曼机该如何实现？</vt:lpstr>
      <vt:lpstr>受限的玻尔兹曼机该如何实现？</vt:lpstr>
      <vt:lpstr>受限的玻尔兹曼机该如何实现？</vt:lpstr>
      <vt:lpstr>受限的玻尔兹曼机该如何实现？</vt:lpstr>
      <vt:lpstr>受限的玻尔兹曼机该如何实现？</vt:lpstr>
      <vt:lpstr>受限的玻尔兹曼机该如何实现？</vt:lpstr>
      <vt:lpstr>受限的玻尔兹曼机该如何实现？</vt:lpstr>
      <vt:lpstr>目录</vt:lpstr>
      <vt:lpstr>受限的玻尔兹曼机有哪些用途？</vt:lpstr>
      <vt:lpstr>受限的玻尔兹曼机有哪些用途？</vt:lpstr>
      <vt:lpstr>受限的玻尔兹曼机有哪些用途？</vt:lpstr>
      <vt:lpstr>受限的玻尔兹曼机有哪些用途？</vt:lpstr>
      <vt:lpstr>PowerPoint 演示文稿</vt:lpstr>
      <vt:lpstr>PowerPoint 演示文稿</vt:lpstr>
      <vt:lpstr>目录</vt:lpstr>
      <vt:lpstr>基于受限的玻尔兹曼机的案例</vt:lpstr>
      <vt:lpstr>基于受限的玻尔兹曼机的案例</vt:lpstr>
      <vt:lpstr>基于受限的玻尔兹曼机的案例</vt:lpstr>
      <vt:lpstr>基于受限的玻尔兹曼机的案例</vt:lpstr>
      <vt:lpstr>基于受限的玻尔兹曼机的案例</vt:lpstr>
      <vt:lpstr>基于受限的玻尔兹曼机的案例</vt:lpstr>
      <vt:lpstr>基于受限的玻尔兹曼机的案例</vt:lpstr>
      <vt:lpstr>总结</vt:lpstr>
      <vt:lpstr>PowerPoint 演示文稿</vt:lpstr>
    </vt:vector>
  </TitlesOfParts>
  <Company>BBS.SUDA123.COM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张小洪</dc:creator>
  <cp:lastModifiedBy>dongjialin</cp:lastModifiedBy>
  <cp:revision>53</cp:revision>
  <dcterms:created xsi:type="dcterms:W3CDTF">2012-04-10T14:30:31Z</dcterms:created>
  <dcterms:modified xsi:type="dcterms:W3CDTF">2017-01-12T14:50:51Z</dcterms:modified>
</cp:coreProperties>
</file>